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  <p:sldMasterId id="2147483684" r:id="rId4"/>
  </p:sldMasterIdLst>
  <p:notesMasterIdLst>
    <p:notesMasterId r:id="rId39"/>
  </p:notesMasterIdLst>
  <p:sldIdLst>
    <p:sldId id="613" r:id="rId5"/>
    <p:sldId id="614" r:id="rId6"/>
    <p:sldId id="615" r:id="rId7"/>
    <p:sldId id="602" r:id="rId8"/>
    <p:sldId id="616" r:id="rId9"/>
    <p:sldId id="605" r:id="rId10"/>
    <p:sldId id="480" r:id="rId11"/>
    <p:sldId id="481" r:id="rId12"/>
    <p:sldId id="620" r:id="rId13"/>
    <p:sldId id="606" r:id="rId14"/>
    <p:sldId id="607" r:id="rId15"/>
    <p:sldId id="608" r:id="rId16"/>
    <p:sldId id="609" r:id="rId17"/>
    <p:sldId id="610" r:id="rId18"/>
    <p:sldId id="611" r:id="rId19"/>
    <p:sldId id="612" r:id="rId20"/>
    <p:sldId id="618" r:id="rId21"/>
    <p:sldId id="617" r:id="rId22"/>
    <p:sldId id="597" r:id="rId23"/>
    <p:sldId id="598" r:id="rId24"/>
    <p:sldId id="619" r:id="rId25"/>
    <p:sldId id="599" r:id="rId26"/>
    <p:sldId id="596" r:id="rId27"/>
    <p:sldId id="600" r:id="rId28"/>
    <p:sldId id="563" r:id="rId29"/>
    <p:sldId id="568" r:id="rId30"/>
    <p:sldId id="571" r:id="rId31"/>
    <p:sldId id="572" r:id="rId32"/>
    <p:sldId id="573" r:id="rId33"/>
    <p:sldId id="569" r:id="rId34"/>
    <p:sldId id="567" r:id="rId35"/>
    <p:sldId id="566" r:id="rId36"/>
    <p:sldId id="577" r:id="rId37"/>
    <p:sldId id="556" r:id="rId38"/>
  </p:sldIdLst>
  <p:sldSz cx="9144000" cy="6858000" type="screen4x3"/>
  <p:notesSz cx="7023100" cy="93091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bert Bossemeyer" initials="RB" lastIdx="1" clrIdx="0">
    <p:extLst>
      <p:ext uri="{19B8F6BF-5375-455C-9EA6-DF929625EA0E}">
        <p15:presenceInfo xmlns:p15="http://schemas.microsoft.com/office/powerpoint/2012/main" userId="S-1-5-21-2644706083-2043571641-1279649182-1368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FF"/>
    <a:srgbClr val="00FF00"/>
    <a:srgbClr val="FF00FF"/>
    <a:srgbClr val="00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4" autoAdjust="0"/>
    <p:restoredTop sz="92037" autoAdjust="0"/>
  </p:normalViewPr>
  <p:slideViewPr>
    <p:cSldViewPr>
      <p:cViewPr varScale="1">
        <p:scale>
          <a:sx n="29" d="100"/>
          <a:sy n="29" d="100"/>
        </p:scale>
        <p:origin x="38" y="107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5472"/>
    </p:cViewPr>
    <p:sldLst>
      <p:sld r:id="rId1" collapse="1"/>
      <p:sld r:id="rId2" collapse="1"/>
    </p:sldLst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commentAuthors" Target="comment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/Relationships>
</file>

<file path=ppt/_rels/viewProps.xml.rels><?xml version="1.0" encoding="UTF-8" standalone="yes"?>
<Relationships xmlns="http://schemas.openxmlformats.org/package/2006/relationships"><Relationship Id="rId2" Type="http://schemas.openxmlformats.org/officeDocument/2006/relationships/slide" Target="slides/slide34.xml"/><Relationship Id="rId1" Type="http://schemas.openxmlformats.org/officeDocument/2006/relationships/slide" Target="slides/slide3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343" cy="465455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8132" y="0"/>
            <a:ext cx="3043343" cy="465455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r">
              <a:defRPr sz="1200"/>
            </a:lvl1pPr>
          </a:lstStyle>
          <a:p>
            <a:fld id="{184D8099-85B5-4D09-89E4-C1BD6E312A25}" type="datetimeFigureOut">
              <a:rPr lang="en-US" smtClean="0"/>
              <a:pPr/>
              <a:t>10/2/2022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4275" y="698500"/>
            <a:ext cx="4654550" cy="34909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324" tIns="46662" rIns="93324" bIns="46662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2310" y="4421823"/>
            <a:ext cx="5618480" cy="4189095"/>
          </a:xfrm>
          <a:prstGeom prst="rect">
            <a:avLst/>
          </a:prstGeom>
        </p:spPr>
        <p:txBody>
          <a:bodyPr vert="horz" lIns="93324" tIns="46662" rIns="93324" bIns="46662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42029"/>
            <a:ext cx="3043343" cy="465455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8132" y="8842029"/>
            <a:ext cx="3043343" cy="465455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r">
              <a:defRPr sz="1200"/>
            </a:lvl1pPr>
          </a:lstStyle>
          <a:p>
            <a:fld id="{D5A452CD-A9EB-4EB7-B178-6C78E5D7F0A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2040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Look up table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6B3F775-7EE4-42C8-B9DE-C6CA2D3B431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74915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A452CD-A9EB-4EB7-B178-6C78E5D7F0A7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9540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A452CD-A9EB-4EB7-B178-6C78E5D7F0A7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9540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A452CD-A9EB-4EB7-B178-6C78E5D7F0A7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9540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632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563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4BE9CBB-743E-4113-ADB5-0888A2A22576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62799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A452CD-A9EB-4EB7-B178-6C78E5D7F0A7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3893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A452CD-A9EB-4EB7-B178-6C78E5D7F0A7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2264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A452CD-A9EB-4EB7-B178-6C78E5D7F0A7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9540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A452CD-A9EB-4EB7-B178-6C78E5D7F0A7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9540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A452CD-A9EB-4EB7-B178-6C78E5D7F0A7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9540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A452CD-A9EB-4EB7-B178-6C78E5D7F0A7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9540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A452CD-A9EB-4EB7-B178-6C78E5D7F0A7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9540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C61180-5010-4C28-831B-11DA910119EC}" type="datetimeFigureOut">
              <a:rPr lang="en-US" smtClean="0"/>
              <a:pPr/>
              <a:t>10/2/2022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CB1FE-BFFF-4162-96A9-47AC7DF874C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C61180-5010-4C28-831B-11DA910119EC}" type="datetimeFigureOut">
              <a:rPr lang="en-US" smtClean="0"/>
              <a:pPr/>
              <a:t>10/2/2022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CB1FE-BFFF-4162-96A9-47AC7DF874C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C61180-5010-4C28-831B-11DA910119EC}" type="datetimeFigureOut">
              <a:rPr lang="en-US" smtClean="0"/>
              <a:pPr/>
              <a:t>10/2/2022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CB1FE-BFFF-4162-96A9-47AC7DF874C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s-E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s-E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E198FA04-5D61-4545-B42B-65E9D8883465}" type="slidenum">
              <a:rPr lang="es-ES" altLang="en-US" smtClean="0"/>
              <a:pPr>
                <a:defRPr/>
              </a:pPr>
              <a:t>‹#›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28509371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s-E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s-E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3A95BBC3-718B-4935-8749-E50A3083EFD9}" type="slidenum">
              <a:rPr lang="es-ES" altLang="en-US" smtClean="0"/>
              <a:pPr>
                <a:defRPr/>
              </a:pPr>
              <a:t>‹#›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24947934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s-E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s-E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02F830BD-F6A7-4D82-8D24-9703E0BBF044}" type="slidenum">
              <a:rPr lang="es-ES" altLang="en-US" smtClean="0"/>
              <a:pPr>
                <a:defRPr/>
              </a:pPr>
              <a:t>‹#›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21561240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s-E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s-E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6A9E706B-B3D4-4025-B259-EB61B347E55F}" type="slidenum">
              <a:rPr lang="es-ES" altLang="en-US" smtClean="0"/>
              <a:pPr>
                <a:defRPr/>
              </a:pPr>
              <a:t>‹#›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21498419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s-ES" alt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s-ES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DF728756-0437-41FC-9DCA-B06BB482D23D}" type="slidenum">
              <a:rPr lang="es-ES" altLang="en-US" smtClean="0"/>
              <a:pPr>
                <a:defRPr/>
              </a:pPr>
              <a:t>‹#›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22825168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s-ES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s-ES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ADD9EB62-0371-4A06-9384-DA4ADC6E71E1}" type="slidenum">
              <a:rPr lang="es-ES" altLang="en-US" smtClean="0"/>
              <a:pPr>
                <a:defRPr/>
              </a:pPr>
              <a:t>‹#›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219663577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s-ES" alt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s-ES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C51E4E66-3ED4-43F1-B393-CE41054014B2}" type="slidenum">
              <a:rPr lang="es-ES" altLang="en-US" smtClean="0"/>
              <a:pPr>
                <a:defRPr/>
              </a:pPr>
              <a:t>‹#›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195881448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s-E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s-E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F8439DA9-A6CE-4378-A4C8-056428406766}" type="slidenum">
              <a:rPr lang="es-ES" altLang="en-US" smtClean="0"/>
              <a:pPr>
                <a:defRPr/>
              </a:pPr>
              <a:t>‹#›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39164688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7620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505936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C61180-5010-4C28-831B-11DA910119EC}" type="datetimeFigureOut">
              <a:rPr lang="en-US" smtClean="0"/>
              <a:pPr/>
              <a:t>10/2/2022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CB1FE-BFFF-4162-96A9-47AC7DF874C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s-E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s-E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1D67A362-21AD-4F80-BFBD-BA0C3BC650C1}" type="slidenum">
              <a:rPr lang="es-ES" altLang="en-US" smtClean="0"/>
              <a:pPr>
                <a:defRPr/>
              </a:pPr>
              <a:t>‹#›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317546951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s-E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s-E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FFBEF274-7BED-4143-ADD1-C63380350234}" type="slidenum">
              <a:rPr lang="es-ES" altLang="en-US" smtClean="0"/>
              <a:pPr>
                <a:defRPr/>
              </a:pPr>
              <a:t>‹#›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280768465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s-E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s-E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4128BE64-0B98-40A7-9187-F922F97A5C1C}" type="slidenum">
              <a:rPr lang="es-ES" altLang="en-US" smtClean="0"/>
              <a:pPr>
                <a:defRPr/>
              </a:pPr>
              <a:t>‹#›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44785972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C8095-89D4-4480-B1B2-1FD1C6E03337}" type="datetimeFigureOut">
              <a:rPr lang="en-US" smtClean="0"/>
              <a:t>10/2/2022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A4BD2-025E-4804-9C0F-8B3E6C8038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31262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C8095-89D4-4480-B1B2-1FD1C6E03337}" type="datetimeFigureOut">
              <a:rPr lang="en-US" smtClean="0"/>
              <a:t>10/2/2022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A4BD2-025E-4804-9C0F-8B3E6C8038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68673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C8095-89D4-4480-B1B2-1FD1C6E03337}" type="datetimeFigureOut">
              <a:rPr lang="en-US" smtClean="0"/>
              <a:t>10/2/2022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A4BD2-025E-4804-9C0F-8B3E6C8038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55122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C8095-89D4-4480-B1B2-1FD1C6E03337}" type="datetimeFigureOut">
              <a:rPr lang="en-US" smtClean="0"/>
              <a:t>10/2/2022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A4BD2-025E-4804-9C0F-8B3E6C8038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15686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C8095-89D4-4480-B1B2-1FD1C6E03337}" type="datetimeFigureOut">
              <a:rPr lang="en-US" smtClean="0"/>
              <a:t>10/2/2022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A4BD2-025E-4804-9C0F-8B3E6C8038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4803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C8095-89D4-4480-B1B2-1FD1C6E03337}" type="datetimeFigureOut">
              <a:rPr lang="en-US" smtClean="0"/>
              <a:t>10/2/2022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A4BD2-025E-4804-9C0F-8B3E6C8038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36983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C8095-89D4-4480-B1B2-1FD1C6E03337}" type="datetimeFigureOut">
              <a:rPr lang="en-US" smtClean="0"/>
              <a:t>10/2/2022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A4BD2-025E-4804-9C0F-8B3E6C8038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8017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C61180-5010-4C28-831B-11DA910119EC}" type="datetimeFigureOut">
              <a:rPr lang="en-US" smtClean="0"/>
              <a:pPr/>
              <a:t>10/2/2022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CB1FE-BFFF-4162-96A9-47AC7DF874C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C8095-89D4-4480-B1B2-1FD1C6E03337}" type="datetimeFigureOut">
              <a:rPr lang="en-US" smtClean="0"/>
              <a:t>10/2/2022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A4BD2-025E-4804-9C0F-8B3E6C8038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57605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C8095-89D4-4480-B1B2-1FD1C6E03337}" type="datetimeFigureOut">
              <a:rPr lang="en-US" smtClean="0"/>
              <a:t>10/2/2022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A4BD2-025E-4804-9C0F-8B3E6C8038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69986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C8095-89D4-4480-B1B2-1FD1C6E03337}" type="datetimeFigureOut">
              <a:rPr lang="en-US" smtClean="0"/>
              <a:t>10/2/2022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A4BD2-025E-4804-9C0F-8B3E6C8038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55200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C8095-89D4-4480-B1B2-1FD1C6E03337}" type="datetimeFigureOut">
              <a:rPr lang="en-US" smtClean="0"/>
              <a:t>10/2/2022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A4BD2-025E-4804-9C0F-8B3E6C8038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6541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ED1DA-5BBD-488F-B996-0339D686E221}" type="datetime1">
              <a:rPr lang="en-IE" altLang="en-US" smtClean="0">
                <a:solidFill>
                  <a:prstClr val="white">
                    <a:tint val="75000"/>
                  </a:prstClr>
                </a:solidFill>
              </a:rPr>
              <a:pPr/>
              <a:t>02/10/2022</a:t>
            </a:fld>
            <a:endParaRPr lang="en-IE" alt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E" altLang="en-US">
                <a:solidFill>
                  <a:prstClr val="white">
                    <a:tint val="75000"/>
                  </a:prstClr>
                </a:solidFill>
              </a:rPr>
              <a:t>UBC 104 Embedded Systems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C5FF3-E765-43ED-979E-44D4D65A9FA8}" type="slidenum">
              <a:rPr lang="en-IE" alt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IE" alt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94327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31EBF3-C253-4874-806F-A92A9E139ED3}" type="datetime1">
              <a:rPr lang="en-IE" altLang="en-US" smtClean="0">
                <a:solidFill>
                  <a:prstClr val="white">
                    <a:tint val="75000"/>
                  </a:prstClr>
                </a:solidFill>
              </a:rPr>
              <a:pPr/>
              <a:t>02/10/2022</a:t>
            </a:fld>
            <a:endParaRPr lang="en-IE" alt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E" altLang="en-US">
                <a:solidFill>
                  <a:prstClr val="white">
                    <a:tint val="75000"/>
                  </a:prstClr>
                </a:solidFill>
              </a:rPr>
              <a:t>UBC 104 Embedded Systems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6C01C-295F-4EF3-97D4-FED5EA0DEA79}" type="slidenum">
              <a:rPr lang="en-IE" alt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IE" alt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214927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41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6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737ED-A5EA-4C12-9F4F-1CA5B8E5B958}" type="datetime1">
              <a:rPr lang="en-IE" altLang="en-US" smtClean="0">
                <a:solidFill>
                  <a:prstClr val="white">
                    <a:tint val="75000"/>
                  </a:prstClr>
                </a:solidFill>
              </a:rPr>
              <a:pPr/>
              <a:t>02/10/2022</a:t>
            </a:fld>
            <a:endParaRPr lang="en-IE" alt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E" altLang="en-US">
                <a:solidFill>
                  <a:prstClr val="white">
                    <a:tint val="75000"/>
                  </a:prstClr>
                </a:solidFill>
              </a:rPr>
              <a:t>UBC 104 Embedded Systems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F564B-ABAC-4ABD-9DEE-AEA54037BDD6}" type="slidenum">
              <a:rPr lang="en-IE" alt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IE" alt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848962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7E714-83D8-4778-A652-175A5A46C18A}" type="datetime1">
              <a:rPr lang="en-IE" altLang="en-US" smtClean="0">
                <a:solidFill>
                  <a:prstClr val="white">
                    <a:tint val="75000"/>
                  </a:prstClr>
                </a:solidFill>
              </a:rPr>
              <a:pPr/>
              <a:t>02/10/2022</a:t>
            </a:fld>
            <a:endParaRPr lang="en-IE" alt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E" altLang="en-US">
                <a:solidFill>
                  <a:prstClr val="white">
                    <a:tint val="75000"/>
                  </a:prstClr>
                </a:solidFill>
              </a:rPr>
              <a:t>UBC 104 Embedded Systems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2D5EA-EF5B-4BE9-8C0D-352D39127B3E}" type="slidenum">
              <a:rPr lang="en-IE" alt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IE" alt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380225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8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1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1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FA40D-C6E5-43D6-80F4-295D15A19475}" type="datetime1">
              <a:rPr lang="en-IE" altLang="en-US" smtClean="0">
                <a:solidFill>
                  <a:prstClr val="white">
                    <a:tint val="75000"/>
                  </a:prstClr>
                </a:solidFill>
              </a:rPr>
              <a:pPr/>
              <a:t>02/10/2022</a:t>
            </a:fld>
            <a:endParaRPr lang="en-IE" alt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E" altLang="en-US">
                <a:solidFill>
                  <a:prstClr val="white">
                    <a:tint val="75000"/>
                  </a:prstClr>
                </a:solidFill>
              </a:rPr>
              <a:t>UBC 104 Embedded Systems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42D6C-2440-4626-BE0B-0B6C5CC436FF}" type="slidenum">
              <a:rPr lang="en-IE" alt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IE" alt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495305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702C93-457C-4EAC-949E-BB03D220509B}" type="datetime1">
              <a:rPr lang="en-IE" altLang="en-US" smtClean="0">
                <a:solidFill>
                  <a:prstClr val="white">
                    <a:tint val="75000"/>
                  </a:prstClr>
                </a:solidFill>
              </a:rPr>
              <a:pPr/>
              <a:t>02/10/2022</a:t>
            </a:fld>
            <a:endParaRPr lang="en-IE" alt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E" altLang="en-US">
                <a:solidFill>
                  <a:prstClr val="white">
                    <a:tint val="75000"/>
                  </a:prstClr>
                </a:solidFill>
              </a:rPr>
              <a:t>UBC 104 Embedded Systems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3F4D7-BB02-47F7-998B-181F7E261F4D}" type="slidenum">
              <a:rPr lang="en-IE" alt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IE" alt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50054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C61180-5010-4C28-831B-11DA910119EC}" type="datetimeFigureOut">
              <a:rPr lang="en-US" smtClean="0"/>
              <a:pPr/>
              <a:t>10/2/2022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CB1FE-BFFF-4162-96A9-47AC7DF874C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03782-DCA9-404B-B17F-48970373BDC0}" type="datetime1">
              <a:rPr lang="en-IE" altLang="en-US" smtClean="0">
                <a:solidFill>
                  <a:prstClr val="white">
                    <a:tint val="75000"/>
                  </a:prstClr>
                </a:solidFill>
              </a:rPr>
              <a:pPr/>
              <a:t>02/10/2022</a:t>
            </a:fld>
            <a:endParaRPr lang="en-IE" alt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E" altLang="en-US">
                <a:solidFill>
                  <a:prstClr val="white">
                    <a:tint val="75000"/>
                  </a:prstClr>
                </a:solidFill>
              </a:rPr>
              <a:t>UBC 104 Embedded Systems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05B6B-55C7-4D48-8B78-286F62837685}" type="slidenum">
              <a:rPr lang="en-IE" alt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IE" alt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968901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524C9-27CC-4412-B41F-9DD605537028}" type="datetime1">
              <a:rPr lang="en-IE" altLang="en-US" smtClean="0">
                <a:solidFill>
                  <a:prstClr val="white">
                    <a:tint val="75000"/>
                  </a:prstClr>
                </a:solidFill>
              </a:rPr>
              <a:pPr/>
              <a:t>02/10/2022</a:t>
            </a:fld>
            <a:endParaRPr lang="en-IE" alt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E" altLang="en-US">
                <a:solidFill>
                  <a:prstClr val="white">
                    <a:tint val="75000"/>
                  </a:prstClr>
                </a:solidFill>
              </a:rPr>
              <a:t>UBC 104 Embedded Systems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8864A-FA3F-4259-BDFA-184D8CCD5126}" type="slidenum">
              <a:rPr lang="en-IE" alt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IE" alt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073157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8"/>
            <a:ext cx="4629150" cy="4873625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58D951-9348-44FC-9B01-1D03C122D5F7}" type="datetime1">
              <a:rPr lang="en-IE" altLang="en-US" smtClean="0">
                <a:solidFill>
                  <a:prstClr val="white">
                    <a:tint val="75000"/>
                  </a:prstClr>
                </a:solidFill>
              </a:rPr>
              <a:pPr/>
              <a:t>02/10/2022</a:t>
            </a:fld>
            <a:endParaRPr lang="en-IE" alt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E" altLang="en-US">
                <a:solidFill>
                  <a:prstClr val="white">
                    <a:tint val="75000"/>
                  </a:prstClr>
                </a:solidFill>
              </a:rPr>
              <a:t>UBC 104 Embedded Systems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A249DB-6FB1-4863-B161-4A7ADFB41D8A}" type="slidenum">
              <a:rPr lang="en-IE" alt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IE" alt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785201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523493-2768-4DF5-9A90-18857B8F1DC3}" type="datetime1">
              <a:rPr lang="en-IE" altLang="en-US" smtClean="0">
                <a:solidFill>
                  <a:prstClr val="white">
                    <a:tint val="75000"/>
                  </a:prstClr>
                </a:solidFill>
              </a:rPr>
              <a:pPr/>
              <a:t>02/10/2022</a:t>
            </a:fld>
            <a:endParaRPr lang="en-IE" alt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E" altLang="en-US">
                <a:solidFill>
                  <a:prstClr val="white">
                    <a:tint val="75000"/>
                  </a:prstClr>
                </a:solidFill>
              </a:rPr>
              <a:t>UBC 104 Embedded Systems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F70CB-1613-4F8C-9C1B-EAFA3E033DC5}" type="slidenum">
              <a:rPr lang="en-IE" alt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IE" alt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816007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AD9C2-80B3-4DFF-A70A-FADAF16ACC35}" type="datetime1">
              <a:rPr lang="en-IE" altLang="en-US" smtClean="0">
                <a:solidFill>
                  <a:prstClr val="white">
                    <a:tint val="75000"/>
                  </a:prstClr>
                </a:solidFill>
              </a:rPr>
              <a:pPr/>
              <a:t>02/10/2022</a:t>
            </a:fld>
            <a:endParaRPr lang="en-IE" alt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E" altLang="en-US">
                <a:solidFill>
                  <a:prstClr val="white">
                    <a:tint val="75000"/>
                  </a:prstClr>
                </a:solidFill>
              </a:rPr>
              <a:t>UBC 104 Embedded Systems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62BA0-75F1-4C4C-9E56-5A066CB2EFA2}" type="slidenum">
              <a:rPr lang="en-IE" alt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IE" alt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05116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C61180-5010-4C28-831B-11DA910119EC}" type="datetimeFigureOut">
              <a:rPr lang="en-US" smtClean="0"/>
              <a:pPr/>
              <a:t>10/2/2022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CB1FE-BFFF-4162-96A9-47AC7DF874C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C61180-5010-4C28-831B-11DA910119EC}" type="datetimeFigureOut">
              <a:rPr lang="en-US" smtClean="0"/>
              <a:pPr/>
              <a:t>10/2/2022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CB1FE-BFFF-4162-96A9-47AC7DF874C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C61180-5010-4C28-831B-11DA910119EC}" type="datetimeFigureOut">
              <a:rPr lang="en-US" smtClean="0"/>
              <a:pPr/>
              <a:t>10/2/2022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CB1FE-BFFF-4162-96A9-47AC7DF874C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C61180-5010-4C28-831B-11DA910119EC}" type="datetimeFigureOut">
              <a:rPr lang="en-US" smtClean="0"/>
              <a:pPr/>
              <a:t>10/2/2022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CB1FE-BFFF-4162-96A9-47AC7DF874C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C61180-5010-4C28-831B-11DA910119EC}" type="datetimeFigureOut">
              <a:rPr lang="en-US" smtClean="0"/>
              <a:pPr/>
              <a:t>10/2/2022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CB1FE-BFFF-4162-96A9-47AC7DF874C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C61180-5010-4C28-831B-11DA910119EC}" type="datetimeFigureOut">
              <a:rPr lang="en-US" smtClean="0"/>
              <a:pPr/>
              <a:t>10/2/2022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3CB1FE-BFFF-4162-96A9-47AC7DF874C4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>
            <a:alphaModFix amt="21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S" altLang="en-US"/>
              <a:t>Haga clic para cambiar el estilo de título	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altLang="en-US"/>
              <a:t>Haga clic para modificar el estilo de texto del patrón</a:t>
            </a:r>
          </a:p>
          <a:p>
            <a:pPr lvl="1"/>
            <a:r>
              <a:rPr lang="es-ES" altLang="en-US"/>
              <a:t>Segundo nivel</a:t>
            </a:r>
          </a:p>
          <a:p>
            <a:pPr lvl="2"/>
            <a:r>
              <a:rPr lang="es-ES" altLang="en-US"/>
              <a:t>Tercer nivel</a:t>
            </a:r>
          </a:p>
          <a:p>
            <a:pPr lvl="3"/>
            <a:r>
              <a:rPr lang="es-ES" altLang="en-US"/>
              <a:t>Cuarto nivel</a:t>
            </a:r>
          </a:p>
          <a:p>
            <a:pPr lvl="4"/>
            <a:r>
              <a:rPr lang="es-ES" altLang="en-US"/>
              <a:t>Quinto nivel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solidFill>
                  <a:srgbClr val="000000"/>
                </a:solidFill>
                <a:latin typeface="Arial"/>
                <a:cs typeface="+mn-cs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s-ES" alt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solidFill>
                  <a:srgbClr val="000000"/>
                </a:solidFill>
                <a:latin typeface="Arial"/>
                <a:cs typeface="+mn-cs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s-ES" alt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solidFill>
                  <a:srgbClr val="000000"/>
                </a:solidFill>
                <a:latin typeface="Arial"/>
                <a:cs typeface="+mn-cs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95CB9D91-2252-48A2-B799-F7EAC729F3D3}" type="slidenum">
              <a:rPr lang="es-ES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1540511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8C8095-89D4-4480-B1B2-1FD1C6E03337}" type="datetimeFigureOut">
              <a:rPr lang="en-US" smtClean="0"/>
              <a:t>10/2/2022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FA4BD2-025E-4804-9C0F-8B3E6C8038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0657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8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5CD9F1E6-20F0-4F62-88CC-7E492DBC9931}" type="datetime1">
              <a:rPr lang="en-IE" altLang="en-US" b="1" smtClean="0">
                <a:solidFill>
                  <a:prstClr val="white">
                    <a:tint val="75000"/>
                  </a:prstClr>
                </a:solidFill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02/10/2022</a:t>
            </a:fld>
            <a:endParaRPr lang="en-IE" altLang="en-US" b="1">
              <a:solidFill>
                <a:prstClr val="white">
                  <a:tint val="75000"/>
                </a:prstClr>
              </a:solidFill>
              <a:latin typeface="Arial" panose="020B0604020202020204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IE" altLang="en-US" b="1">
                <a:solidFill>
                  <a:prstClr val="white">
                    <a:tint val="75000"/>
                  </a:prstClr>
                </a:solidFill>
                <a:latin typeface="Arial" panose="020B0604020202020204" pitchFamily="34" charset="0"/>
              </a:rPr>
              <a:t>UBC 104 Embedded Systems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6EC12722-D7B5-49D4-B8AE-11B96D51E3C0}" type="slidenum">
              <a:rPr lang="en-IE" altLang="en-US" b="1" smtClean="0">
                <a:solidFill>
                  <a:prstClr val="white">
                    <a:tint val="75000"/>
                  </a:prstClr>
                </a:solidFill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IE" altLang="en-US" b="1">
              <a:solidFill>
                <a:prstClr val="white">
                  <a:tint val="75000"/>
                </a:prstClr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39103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://edx-org-utaustinx.s3.amazonaws.com/UT601x/ValvanoWare.zip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../Project/ProposalForEGR326TermProject2017.pdf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argouml.tigris.org/" TargetMode="External"/><Relationship Id="rId2" Type="http://schemas.openxmlformats.org/officeDocument/2006/relationships/hyperlink" Target="https://wiki.gnome.org/action/show/Apps/Dia?action=show&amp;redirect=Dia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66117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6611779"/>
            <a:ext cx="9144000" cy="25391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00FF00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Times New Roman" panose="02020603050405020304" pitchFamily="18" charset="0"/>
              </a:rPr>
              <a:t>Dr. Nabeeh Kandalaft		EGR226 Grand valley State University		</a:t>
            </a:r>
          </a:p>
        </p:txBody>
      </p:sp>
      <p:sp>
        <p:nvSpPr>
          <p:cNvPr id="6" name="Rectangle 5"/>
          <p:cNvSpPr/>
          <p:nvPr/>
        </p:nvSpPr>
        <p:spPr>
          <a:xfrm>
            <a:off x="1530927" y="713081"/>
            <a:ext cx="6788461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1" u="none" strike="noStrike" kern="10" cap="none" spc="0" normalizeH="0" baseline="0" noProof="0" dirty="0">
                <a:ln w="12700">
                  <a:solidFill>
                    <a:srgbClr val="EAEAEA"/>
                  </a:solidFill>
                  <a:round/>
                  <a:headEnd/>
                  <a:tailEnd/>
                </a:ln>
                <a:gradFill rotWithShape="0">
                  <a:gsLst>
                    <a:gs pos="0">
                      <a:srgbClr val="A603AB"/>
                    </a:gs>
                    <a:gs pos="12000">
                      <a:srgbClr val="E81766"/>
                    </a:gs>
                    <a:gs pos="27000">
                      <a:srgbClr val="EE3F17"/>
                    </a:gs>
                    <a:gs pos="48000">
                      <a:srgbClr val="FFFF00"/>
                    </a:gs>
                    <a:gs pos="64999">
                      <a:srgbClr val="1A8D48"/>
                    </a:gs>
                    <a:gs pos="78999">
                      <a:srgbClr val="0819FB"/>
                    </a:gs>
                    <a:gs pos="100000">
                      <a:srgbClr val="A603AB"/>
                    </a:gs>
                  </a:gsLst>
                  <a:lin ang="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oper Black" panose="0208090404030B020404" pitchFamily="18" charset="0"/>
                <a:ea typeface="+mn-ea"/>
                <a:cs typeface="Times New Roman" panose="02020603050405020304" pitchFamily="18" charset="0"/>
              </a:rPr>
              <a:t>Introduction to Digital Systems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1" u="none" strike="noStrike" kern="10" cap="none" spc="0" normalizeH="0" baseline="0" noProof="0" dirty="0">
                <a:ln w="12700">
                  <a:solidFill>
                    <a:srgbClr val="EAEAEA"/>
                  </a:solidFill>
                  <a:round/>
                  <a:headEnd/>
                  <a:tailEnd/>
                </a:ln>
                <a:gradFill rotWithShape="0">
                  <a:gsLst>
                    <a:gs pos="0">
                      <a:srgbClr val="A603AB"/>
                    </a:gs>
                    <a:gs pos="12000">
                      <a:srgbClr val="E81766"/>
                    </a:gs>
                    <a:gs pos="27000">
                      <a:srgbClr val="EE3F17"/>
                    </a:gs>
                    <a:gs pos="48000">
                      <a:srgbClr val="FFFF00"/>
                    </a:gs>
                    <a:gs pos="64999">
                      <a:srgbClr val="1A8D48"/>
                    </a:gs>
                    <a:gs pos="78999">
                      <a:srgbClr val="0819FB"/>
                    </a:gs>
                    <a:gs pos="100000">
                      <a:srgbClr val="A603AB"/>
                    </a:gs>
                  </a:gsLst>
                  <a:lin ang="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oper Black" panose="0208090404030B020404" pitchFamily="18" charset="0"/>
                <a:ea typeface="+mn-ea"/>
                <a:cs typeface="Times New Roman" panose="02020603050405020304" pitchFamily="18" charset="0"/>
              </a:rPr>
              <a:t>EGR 226</a:t>
            </a:r>
          </a:p>
        </p:txBody>
      </p:sp>
      <p:pic>
        <p:nvPicPr>
          <p:cNvPr id="4" name="Picture 8" descr="https://www.gvsu.edu/cms4/asset/94807988-C47A-2A7B-05628C365AC3C2FA/markleft_2c_r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15" y="372672"/>
            <a:ext cx="1820934" cy="535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4038600" y="5105400"/>
            <a:ext cx="15111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66FF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Lecture_9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66FF6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1030" name="Picture 6" descr="Related image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4799" y="2073814"/>
            <a:ext cx="4380715" cy="2464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84254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4200" y="593365"/>
            <a:ext cx="5455214" cy="5562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76200"/>
            <a:ext cx="2819400" cy="1752600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rgbClr val="FF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MSP432 eUSCI in SPI mode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52400" y="1828800"/>
            <a:ext cx="2400300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000" b="1" dirty="0">
                <a:solidFill>
                  <a:srgbClr val="00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flexible hardware module can be configured to serve multiple purposes (serial, I</a:t>
            </a:r>
            <a:r>
              <a:rPr lang="en-US" sz="2000" b="1" baseline="30000" dirty="0">
                <a:solidFill>
                  <a:srgbClr val="00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000" b="1" dirty="0">
                <a:solidFill>
                  <a:srgbClr val="00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C, SPI)</a:t>
            </a:r>
          </a:p>
          <a:p>
            <a:pPr>
              <a:spcAft>
                <a:spcPts val="600"/>
              </a:spcAft>
            </a:pPr>
            <a:endParaRPr lang="en-US" sz="2000" b="1" dirty="0">
              <a:solidFill>
                <a:srgbClr val="00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b="1" dirty="0">
                <a:solidFill>
                  <a:srgbClr val="00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SPI drivers monitor RXIFG and TXIFG to know when to read and write to buffers</a:t>
            </a:r>
          </a:p>
        </p:txBody>
      </p:sp>
      <p:sp>
        <p:nvSpPr>
          <p:cNvPr id="7" name="Rectangle 6"/>
          <p:cNvSpPr/>
          <p:nvPr/>
        </p:nvSpPr>
        <p:spPr>
          <a:xfrm>
            <a:off x="674370" y="6543590"/>
            <a:ext cx="34290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/>
              <a:t>from TI MSP432P4XX Family </a:t>
            </a:r>
            <a:r>
              <a:rPr lang="en-US" sz="1100" dirty="0" err="1"/>
              <a:t>Techncal</a:t>
            </a:r>
            <a:r>
              <a:rPr lang="en-US" sz="1100" dirty="0"/>
              <a:t> Reference Guide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657600" y="3697069"/>
            <a:ext cx="3733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Clock polarity and edge timing must be set properly to match slave device</a:t>
            </a:r>
          </a:p>
        </p:txBody>
      </p:sp>
    </p:spTree>
    <p:extLst>
      <p:ext uri="{BB962C8B-B14F-4D97-AF65-F5344CB8AC3E}">
        <p14:creationId xmlns:p14="http://schemas.microsoft.com/office/powerpoint/2010/main" val="496562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09600"/>
          </a:xfr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fontAlgn="base">
              <a:spcAft>
                <a:spcPct val="0"/>
              </a:spcAft>
            </a:pPr>
            <a:r>
              <a:rPr lang="en-US" sz="2800" b="1" dirty="0">
                <a:solidFill>
                  <a:srgbClr val="FF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Basic Master Mode SPI C Code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52401" y="6273225"/>
            <a:ext cx="8915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FF00FF"/>
                </a:solidFill>
              </a:rPr>
              <a:t>From ST7735.c, Adafruit library modified by Daniel Valvano (in the archive you can download from</a:t>
            </a:r>
          </a:p>
          <a:p>
            <a:r>
              <a:rPr lang="en-US" sz="1600" b="1" dirty="0">
                <a:solidFill>
                  <a:srgbClr val="FF00FF"/>
                </a:solidFill>
              </a:rPr>
              <a:t> </a:t>
            </a:r>
            <a:r>
              <a:rPr lang="en-US" sz="1600" b="1" dirty="0">
                <a:solidFill>
                  <a:srgbClr val="FF00FF"/>
                </a:solidFill>
                <a:hlinkClick r:id="rId2"/>
              </a:rPr>
              <a:t>http://edx-org-utaustinx.s3.amazonaws.com/UT601x/ValvanoWare.zip</a:t>
            </a:r>
            <a:r>
              <a:rPr lang="en-US" sz="1600" b="1" dirty="0">
                <a:solidFill>
                  <a:srgbClr val="FF00FF"/>
                </a:solidFill>
              </a:rPr>
              <a:t> )</a:t>
            </a:r>
          </a:p>
        </p:txBody>
      </p:sp>
      <p:sp>
        <p:nvSpPr>
          <p:cNvPr id="4" name="Rectangle 3"/>
          <p:cNvSpPr/>
          <p:nvPr/>
        </p:nvSpPr>
        <p:spPr>
          <a:xfrm>
            <a:off x="162340" y="1672710"/>
            <a:ext cx="899160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ST7735.c</a:t>
            </a:r>
          </a:p>
          <a:p>
            <a:r>
              <a:rPr lang="en-US" b="1" dirty="0">
                <a:solidFill>
                  <a:srgbClr val="00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Runs on MSP432</a:t>
            </a:r>
          </a:p>
          <a:p>
            <a:r>
              <a:rPr lang="en-US" b="1" dirty="0">
                <a:solidFill>
                  <a:srgbClr val="00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Low level drivers for the ST7735 160x128 LCD</a:t>
            </a:r>
          </a:p>
          <a:p>
            <a:endParaRPr lang="en-US" dirty="0">
              <a:solidFill>
                <a:srgbClr val="3F7F5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solidFill>
                  <a:srgbClr val="00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Backlight (pin 10) connected to +3.3 V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   </a:t>
            </a:r>
            <a:r>
              <a:rPr lang="en-US" b="1" dirty="0">
                <a:solidFill>
                  <a:srgbClr val="FF00F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 pin 8, has a small series resistor</a:t>
            </a:r>
            <a:endParaRPr lang="en-US" dirty="0">
              <a:solidFill>
                <a:srgbClr val="FF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solidFill>
                  <a:srgbClr val="00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MISO (pin 9) unconnected</a:t>
            </a:r>
          </a:p>
          <a:p>
            <a:r>
              <a:rPr lang="en-US" b="1" dirty="0">
                <a:solidFill>
                  <a:srgbClr val="00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SCK (pin 8) connected to P9.5 (UCA3CLK)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   </a:t>
            </a:r>
            <a:r>
              <a:rPr lang="en-US" b="1" dirty="0">
                <a:solidFill>
                  <a:srgbClr val="FF00F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 pin 7</a:t>
            </a:r>
            <a:endParaRPr lang="en-US" dirty="0">
              <a:solidFill>
                <a:srgbClr val="FF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solidFill>
                  <a:srgbClr val="00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MOSI (pin 7) connected to P9.7 (UCA3SIMO)</a:t>
            </a:r>
            <a:r>
              <a:rPr lang="en-US" b="1" dirty="0">
                <a:solidFill>
                  <a:srgbClr val="00FF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b="1" dirty="0">
                <a:solidFill>
                  <a:srgbClr val="FF00F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 pin 6 *** labeled SDA ***</a:t>
            </a:r>
            <a:endParaRPr lang="en-US" dirty="0">
              <a:solidFill>
                <a:srgbClr val="FF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solidFill>
                  <a:srgbClr val="00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TFT_CS (pin 6) connected to P9.4 (UCA3STE)</a:t>
            </a:r>
            <a:r>
              <a:rPr lang="en-US" b="1" dirty="0">
                <a:solidFill>
                  <a:srgbClr val="FF00F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 pin 3 labeled CS</a:t>
            </a:r>
            <a:endParaRPr lang="en-US" dirty="0">
              <a:solidFill>
                <a:srgbClr val="FF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solidFill>
                  <a:srgbClr val="00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CARD_CS (pin 5) unconnected</a:t>
            </a:r>
          </a:p>
          <a:p>
            <a:r>
              <a:rPr lang="en-US" b="1" dirty="0">
                <a:solidFill>
                  <a:srgbClr val="00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Data/Command (pin 4) connected to P9.2 (GPIO), high for data, low for command</a:t>
            </a:r>
          </a:p>
          <a:p>
            <a:r>
              <a:rPr lang="en-US" b="1" dirty="0">
                <a:solidFill>
                  <a:srgbClr val="00FF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					</a:t>
            </a:r>
            <a:r>
              <a:rPr lang="en-US" b="1" dirty="0">
                <a:solidFill>
                  <a:srgbClr val="FF00F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 pin 5 *** labeled A0 ***</a:t>
            </a:r>
            <a:endParaRPr lang="en-US" dirty="0">
              <a:solidFill>
                <a:srgbClr val="FF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solidFill>
                  <a:srgbClr val="00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RESET (pin 3) connected to P9.3 (GPIO)</a:t>
            </a:r>
            <a:r>
              <a:rPr lang="en-US" b="1" dirty="0">
                <a:solidFill>
                  <a:srgbClr val="00FF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	</a:t>
            </a:r>
            <a:r>
              <a:rPr lang="en-US" b="1" dirty="0">
                <a:solidFill>
                  <a:srgbClr val="FF00F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 pin 4</a:t>
            </a:r>
            <a:endParaRPr lang="en-US" dirty="0">
              <a:solidFill>
                <a:srgbClr val="FF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solidFill>
                  <a:srgbClr val="00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VCC (pin 2) connected to +3.3 V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  <a:r>
              <a:rPr lang="en-US" b="1" dirty="0">
                <a:solidFill>
                  <a:srgbClr val="FF00F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 pin 1 *** be very careful not to switch 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					    </a:t>
            </a:r>
            <a:r>
              <a:rPr lang="en-US" b="1" dirty="0">
                <a:solidFill>
                  <a:srgbClr val="FF00F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VCC and GND !!!</a:t>
            </a:r>
            <a:endParaRPr lang="en-US" dirty="0">
              <a:solidFill>
                <a:srgbClr val="FF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solidFill>
                  <a:srgbClr val="00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</a:t>
            </a:r>
            <a:r>
              <a:rPr lang="en-US" b="1" dirty="0" err="1">
                <a:solidFill>
                  <a:srgbClr val="00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Gnd</a:t>
            </a:r>
            <a:r>
              <a:rPr lang="en-US" b="1" dirty="0">
                <a:solidFill>
                  <a:srgbClr val="00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(pin 1) connected to ground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  <a:r>
              <a:rPr lang="en-US" b="1" dirty="0">
                <a:solidFill>
                  <a:srgbClr val="FF00F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 pin 2</a:t>
            </a:r>
            <a:endParaRPr lang="en-US" dirty="0">
              <a:solidFill>
                <a:srgbClr val="FF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92157" y="457200"/>
            <a:ext cx="86868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b="1" i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example code we’re suggesting you start with was written for a different implementation of a ST7735 module, therefore, there are some pin location and name differences</a:t>
            </a:r>
            <a:r>
              <a:rPr lang="en-US" sz="2400" dirty="0"/>
              <a:t>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5585" y="1172587"/>
            <a:ext cx="1459364" cy="1638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831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36853"/>
          </a:xfr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fontAlgn="base">
              <a:spcAft>
                <a:spcPct val="0"/>
              </a:spcAft>
            </a:pPr>
            <a:r>
              <a:rPr lang="en-US" sz="2800" b="1" dirty="0">
                <a:solidFill>
                  <a:srgbClr val="FF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 code to control pixels on an LCD matrix display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514600" y="6550223"/>
            <a:ext cx="45202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From ST7735.c, Adafruit library modified by Daniel Valvano </a:t>
            </a:r>
          </a:p>
        </p:txBody>
      </p:sp>
      <p:sp>
        <p:nvSpPr>
          <p:cNvPr id="4" name="Rectangle 3"/>
          <p:cNvSpPr/>
          <p:nvPr/>
        </p:nvSpPr>
        <p:spPr>
          <a:xfrm>
            <a:off x="-76200" y="1683127"/>
            <a:ext cx="9220200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 </a:t>
            </a:r>
            <a:r>
              <a:rPr lang="en-US" b="1" dirty="0">
                <a:solidFill>
                  <a:srgbClr val="00FF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// toggle RST low to reset; CS low so it'll listen to us</a:t>
            </a:r>
          </a:p>
          <a:p>
            <a:r>
              <a:rPr lang="en-US" b="1" dirty="0">
                <a:solidFill>
                  <a:srgbClr val="00FF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   // UCA3STE is temporarily used as GPIO</a:t>
            </a:r>
          </a:p>
          <a:p>
            <a:r>
              <a:rPr lang="en-US" b="1" dirty="0">
                <a:solidFill>
                  <a:srgbClr val="FF66FF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 P9-&gt;SEL0 &amp;= ~0x1C;</a:t>
            </a:r>
          </a:p>
          <a:p>
            <a:r>
              <a:rPr lang="en-US" b="1" dirty="0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 </a:t>
            </a:r>
            <a:r>
              <a:rPr lang="en-US" b="1" dirty="0">
                <a:solidFill>
                  <a:srgbClr val="FF66FF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P9-&gt;SEL1 &amp;= ~0x1C;    </a:t>
            </a:r>
            <a:r>
              <a:rPr lang="en-US" b="1" dirty="0">
                <a:solidFill>
                  <a:srgbClr val="00FF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// configure P9.2 (D/C), P9.3 (Reset), and P9.4 (TFT_CS) as GPIO</a:t>
            </a:r>
          </a:p>
          <a:p>
            <a:r>
              <a:rPr lang="en-US" b="1" dirty="0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 </a:t>
            </a:r>
            <a:r>
              <a:rPr lang="en-US" b="1" dirty="0">
                <a:solidFill>
                  <a:srgbClr val="FF66FF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P9-&gt;DIR |= 0x1C;         </a:t>
            </a:r>
            <a:r>
              <a:rPr lang="en-US" b="1" dirty="0">
                <a:solidFill>
                  <a:srgbClr val="00FF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// make P9.2 (D/C), P9.3 (Reset), and P9.4 (TFT_CS) out</a:t>
            </a:r>
          </a:p>
          <a:p>
            <a:r>
              <a:rPr lang="en-US" b="1" dirty="0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 </a:t>
            </a:r>
            <a:r>
              <a:rPr lang="en-US" b="1" dirty="0">
                <a:solidFill>
                  <a:srgbClr val="FFFF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TFT_CS &amp;=~  TFT_CS_BIT;</a:t>
            </a:r>
          </a:p>
          <a:p>
            <a:r>
              <a:rPr lang="en-US" b="1" dirty="0">
                <a:solidFill>
                  <a:srgbClr val="FFFF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 RESET  |=   RESET_BIT;</a:t>
            </a:r>
          </a:p>
          <a:p>
            <a:r>
              <a:rPr lang="en-US" b="1" dirty="0">
                <a:solidFill>
                  <a:srgbClr val="FFFF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 Delay1ms(500);</a:t>
            </a:r>
          </a:p>
          <a:p>
            <a:r>
              <a:rPr lang="en-US" b="1" dirty="0">
                <a:solidFill>
                  <a:srgbClr val="FFFF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 RESET  &amp;=~  RESET_BIT;</a:t>
            </a:r>
          </a:p>
          <a:p>
            <a:r>
              <a:rPr lang="en-US" b="1" dirty="0">
                <a:solidFill>
                  <a:srgbClr val="FFFF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 Delay1ms(500);</a:t>
            </a:r>
          </a:p>
          <a:p>
            <a:r>
              <a:rPr lang="en-US" b="1" dirty="0">
                <a:solidFill>
                  <a:srgbClr val="FFFF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 RESET  |=   RESET_BIT;</a:t>
            </a:r>
          </a:p>
          <a:p>
            <a:r>
              <a:rPr lang="en-US" b="1" dirty="0">
                <a:solidFill>
                  <a:srgbClr val="FFFF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 Delay1ms(500);</a:t>
            </a:r>
          </a:p>
          <a:p>
            <a:endParaRPr lang="en-US" b="1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6200" y="773668"/>
            <a:ext cx="54874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Commands for initializing the controller</a:t>
            </a:r>
          </a:p>
        </p:txBody>
      </p:sp>
    </p:spTree>
    <p:extLst>
      <p:ext uri="{BB962C8B-B14F-4D97-AF65-F5344CB8AC3E}">
        <p14:creationId xmlns:p14="http://schemas.microsoft.com/office/powerpoint/2010/main" val="2047894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457200"/>
          </a:xfr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fontAlgn="base">
              <a:spcAft>
                <a:spcPct val="0"/>
              </a:spcAft>
            </a:pPr>
            <a:r>
              <a:rPr lang="en-US" sz="2800" b="1" dirty="0">
                <a:solidFill>
                  <a:srgbClr val="FF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 code to control pixels on an LCD matrix display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514600" y="6550223"/>
            <a:ext cx="46178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FFFF00"/>
                </a:solidFill>
              </a:rPr>
              <a:t>From ST7735.c, Adafruit library modified by Daniel Valvano </a:t>
            </a:r>
          </a:p>
        </p:txBody>
      </p:sp>
      <p:sp>
        <p:nvSpPr>
          <p:cNvPr id="4" name="Rectangle 3"/>
          <p:cNvSpPr/>
          <p:nvPr/>
        </p:nvSpPr>
        <p:spPr>
          <a:xfrm>
            <a:off x="-29817" y="1330538"/>
            <a:ext cx="9144000" cy="50629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700" dirty="0">
                <a:latin typeface="Consolas" panose="020B0609020204030204" pitchFamily="49" charset="0"/>
              </a:rPr>
              <a:t>  </a:t>
            </a:r>
            <a:r>
              <a:rPr lang="en-US" sz="1700" b="1" dirty="0">
                <a:solidFill>
                  <a:srgbClr val="00FF00"/>
                </a:solidFill>
                <a:latin typeface="Consolas" panose="020B0609020204030204" pitchFamily="49" charset="0"/>
              </a:rPr>
              <a:t>// initialize </a:t>
            </a:r>
            <a:r>
              <a:rPr lang="en-US" sz="1700" b="1" dirty="0" err="1">
                <a:solidFill>
                  <a:srgbClr val="00FF00"/>
                </a:solidFill>
                <a:latin typeface="Consolas" panose="020B0609020204030204" pitchFamily="49" charset="0"/>
              </a:rPr>
              <a:t>Eusci</a:t>
            </a:r>
            <a:endParaRPr lang="en-US" sz="1700" b="1" dirty="0">
              <a:solidFill>
                <a:srgbClr val="00FF00"/>
              </a:solidFill>
              <a:latin typeface="Consolas" panose="020B0609020204030204" pitchFamily="49" charset="0"/>
            </a:endParaRPr>
          </a:p>
          <a:p>
            <a:endParaRPr lang="en-US" sz="1700" b="1" dirty="0">
              <a:solidFill>
                <a:srgbClr val="00FF00"/>
              </a:solidFill>
              <a:latin typeface="Consolas" panose="020B0609020204030204" pitchFamily="49" charset="0"/>
            </a:endParaRPr>
          </a:p>
          <a:p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700" b="1" dirty="0">
                <a:solidFill>
                  <a:srgbClr val="FFFF00"/>
                </a:solidFill>
                <a:latin typeface="Consolas" panose="020B0609020204030204" pitchFamily="49" charset="0"/>
              </a:rPr>
              <a:t>EUSCI_A3-&gt;CTLW0 = 0x0001;       </a:t>
            </a:r>
            <a:r>
              <a:rPr lang="en-US" sz="1700" b="1" dirty="0">
                <a:solidFill>
                  <a:srgbClr val="00FF00"/>
                </a:solidFill>
                <a:latin typeface="Consolas" panose="020B0609020204030204" pitchFamily="49" charset="0"/>
              </a:rPr>
              <a:t>// hold the eUSCI module in reset mode</a:t>
            </a:r>
          </a:p>
          <a:p>
            <a:endParaRPr lang="en-US" sz="1700" b="1" dirty="0">
              <a:solidFill>
                <a:srgbClr val="00FF00"/>
              </a:solidFill>
              <a:latin typeface="Consolas" panose="020B0609020204030204" pitchFamily="49" charset="0"/>
            </a:endParaRPr>
          </a:p>
          <a:p>
            <a:r>
              <a:rPr lang="en-US" sz="1700" b="1" dirty="0">
                <a:solidFill>
                  <a:srgbClr val="00FF00"/>
                </a:solidFill>
                <a:latin typeface="Consolas" panose="020B0609020204030204" pitchFamily="49" charset="0"/>
              </a:rPr>
              <a:t>  // configure EUSCI_A3-&gt;CTLW0 for:</a:t>
            </a:r>
          </a:p>
          <a:p>
            <a:r>
              <a:rPr lang="en-US" sz="1700" b="1" dirty="0">
                <a:solidFill>
                  <a:srgbClr val="00FF00"/>
                </a:solidFill>
                <a:latin typeface="Consolas" panose="020B0609020204030204" pitchFamily="49" charset="0"/>
              </a:rPr>
              <a:t>  // bit15      EUSCI_A_CTLW0_CKPH = 1; data shifts in on first edge, out 		 on following edge</a:t>
            </a:r>
          </a:p>
          <a:p>
            <a:r>
              <a:rPr lang="en-US" sz="1700" b="1" dirty="0">
                <a:solidFill>
                  <a:srgbClr val="00FF00"/>
                </a:solidFill>
                <a:latin typeface="Consolas" panose="020B0609020204030204" pitchFamily="49" charset="0"/>
              </a:rPr>
              <a:t>  // bit14      EUSCI_A_CTLW0_CKPL = 0; clock is low when inactive</a:t>
            </a:r>
          </a:p>
          <a:p>
            <a:r>
              <a:rPr lang="en-US" sz="1700" b="1" dirty="0">
                <a:solidFill>
                  <a:srgbClr val="00FF00"/>
                </a:solidFill>
                <a:latin typeface="Consolas" panose="020B0609020204030204" pitchFamily="49" charset="0"/>
              </a:rPr>
              <a:t>  // bit13      EUSCI_B_CTLW0_MSB = 1; MSB first</a:t>
            </a:r>
          </a:p>
          <a:p>
            <a:r>
              <a:rPr lang="en-US" sz="1700" b="1" dirty="0">
                <a:solidFill>
                  <a:srgbClr val="00FF00"/>
                </a:solidFill>
                <a:latin typeface="Consolas" panose="020B0609020204030204" pitchFamily="49" charset="0"/>
              </a:rPr>
              <a:t>  // bit12      EUSCI_B_CTLW0_SEVENBIT = 0; 8-bit data</a:t>
            </a:r>
          </a:p>
          <a:p>
            <a:r>
              <a:rPr lang="en-US" sz="1700" b="1" dirty="0">
                <a:solidFill>
                  <a:srgbClr val="00FF00"/>
                </a:solidFill>
                <a:latin typeface="Consolas" panose="020B0609020204030204" pitchFamily="49" charset="0"/>
              </a:rPr>
              <a:t>  // bit11      EUSCI_B_CTLW0_MST = 1; master mode</a:t>
            </a:r>
          </a:p>
          <a:p>
            <a:r>
              <a:rPr lang="en-US" sz="1700" b="1" dirty="0">
                <a:solidFill>
                  <a:srgbClr val="00FF00"/>
                </a:solidFill>
                <a:latin typeface="Consolas" panose="020B0609020204030204" pitchFamily="49" charset="0"/>
              </a:rPr>
              <a:t>  // bits10-9   </a:t>
            </a:r>
            <a:r>
              <a:rPr lang="en-US" sz="1700" b="1" dirty="0" err="1">
                <a:solidFill>
                  <a:srgbClr val="00FF00"/>
                </a:solidFill>
                <a:latin typeface="Consolas" panose="020B0609020204030204" pitchFamily="49" charset="0"/>
              </a:rPr>
              <a:t>UCMODEx</a:t>
            </a:r>
            <a:r>
              <a:rPr lang="en-US" sz="1700" b="1" dirty="0">
                <a:solidFill>
                  <a:srgbClr val="00FF00"/>
                </a:solidFill>
                <a:latin typeface="Consolas" panose="020B0609020204030204" pitchFamily="49" charset="0"/>
              </a:rPr>
              <a:t> = 2; UCSTE active low</a:t>
            </a:r>
          </a:p>
          <a:p>
            <a:r>
              <a:rPr lang="en-US" sz="1700" b="1" dirty="0">
                <a:solidFill>
                  <a:srgbClr val="00FF00"/>
                </a:solidFill>
                <a:latin typeface="Consolas" panose="020B0609020204030204" pitchFamily="49" charset="0"/>
              </a:rPr>
              <a:t>  // bit8       EUSCI_B_CTLW0_SYNC = 1; synchronous mode</a:t>
            </a:r>
          </a:p>
          <a:p>
            <a:r>
              <a:rPr lang="en-US" sz="1700" b="1" dirty="0">
                <a:solidFill>
                  <a:srgbClr val="00FF00"/>
                </a:solidFill>
                <a:latin typeface="Consolas" panose="020B0609020204030204" pitchFamily="49" charset="0"/>
              </a:rPr>
              <a:t>  // bits7-6    </a:t>
            </a:r>
            <a:r>
              <a:rPr lang="en-US" sz="1700" b="1" dirty="0" err="1">
                <a:solidFill>
                  <a:srgbClr val="00FF00"/>
                </a:solidFill>
                <a:latin typeface="Consolas" panose="020B0609020204030204" pitchFamily="49" charset="0"/>
              </a:rPr>
              <a:t>UCSSELx</a:t>
            </a:r>
            <a:r>
              <a:rPr lang="en-US" sz="1700" b="1" dirty="0">
                <a:solidFill>
                  <a:srgbClr val="00FF00"/>
                </a:solidFill>
                <a:latin typeface="Consolas" panose="020B0609020204030204" pitchFamily="49" charset="0"/>
              </a:rPr>
              <a:t> = 2; eUSCI clock SMCLK</a:t>
            </a:r>
          </a:p>
          <a:p>
            <a:r>
              <a:rPr lang="en-US" sz="1700" b="1" dirty="0">
                <a:solidFill>
                  <a:srgbClr val="00FF00"/>
                </a:solidFill>
                <a:latin typeface="Consolas" panose="020B0609020204030204" pitchFamily="49" charset="0"/>
              </a:rPr>
              <a:t>  // bits5-2    reserved</a:t>
            </a:r>
          </a:p>
          <a:p>
            <a:r>
              <a:rPr lang="en-US" sz="1700" b="1" dirty="0">
                <a:solidFill>
                  <a:srgbClr val="00FF00"/>
                </a:solidFill>
                <a:latin typeface="Consolas" panose="020B0609020204030204" pitchFamily="49" charset="0"/>
              </a:rPr>
              <a:t>  // bit1       EUSCI_B_CTLW0_STEM = 1; UCSTE pin enables slave</a:t>
            </a:r>
          </a:p>
          <a:p>
            <a:r>
              <a:rPr lang="en-US" sz="1700" b="1" dirty="0">
                <a:solidFill>
                  <a:srgbClr val="00FF00"/>
                </a:solidFill>
                <a:latin typeface="Consolas" panose="020B0609020204030204" pitchFamily="49" charset="0"/>
              </a:rPr>
              <a:t>  // bit0       EUSCI_A_CTLW0_SWRST = 1; reset enabled</a:t>
            </a:r>
          </a:p>
          <a:p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700" b="1" dirty="0">
                <a:solidFill>
                  <a:srgbClr val="FFFF00"/>
                </a:solidFill>
                <a:latin typeface="Consolas" panose="020B0609020204030204" pitchFamily="49" charset="0"/>
              </a:rPr>
              <a:t>EUSCI_A3-&gt;CTLW0 = 0xAD83;</a:t>
            </a:r>
          </a:p>
          <a:p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endParaRPr lang="en-US" sz="1700" dirty="0"/>
          </a:p>
        </p:txBody>
      </p:sp>
      <p:sp>
        <p:nvSpPr>
          <p:cNvPr id="5" name="TextBox 4"/>
          <p:cNvSpPr txBox="1"/>
          <p:nvPr/>
        </p:nvSpPr>
        <p:spPr>
          <a:xfrm>
            <a:off x="76200" y="773668"/>
            <a:ext cx="65279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Commands for initializing the eUSCI module in SPI mode</a:t>
            </a:r>
          </a:p>
        </p:txBody>
      </p:sp>
    </p:spTree>
    <p:extLst>
      <p:ext uri="{BB962C8B-B14F-4D97-AF65-F5344CB8AC3E}">
        <p14:creationId xmlns:p14="http://schemas.microsoft.com/office/powerpoint/2010/main" val="7657603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457200"/>
          </a:xfr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fontAlgn="base">
              <a:spcAft>
                <a:spcPct val="0"/>
              </a:spcAft>
            </a:pPr>
            <a:r>
              <a:rPr lang="en-US" sz="2800" b="1" dirty="0">
                <a:solidFill>
                  <a:srgbClr val="FF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 code to control pixels on an LCD matrix display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514600" y="6550223"/>
            <a:ext cx="45202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FF"/>
                </a:solidFill>
              </a:rPr>
              <a:t>From ST7735.c, Adafruit library modified by Daniel Valvano 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1447800"/>
            <a:ext cx="9144000" cy="40164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700" b="1" dirty="0">
                <a:solidFill>
                  <a:srgbClr val="00FF00"/>
                </a:solidFill>
                <a:latin typeface="Consolas" panose="020B0609020204030204" pitchFamily="49" charset="0"/>
              </a:rPr>
              <a:t>  // set the baud rate for the eUSCI which gets its clock from SMCLK</a:t>
            </a:r>
          </a:p>
          <a:p>
            <a:r>
              <a:rPr lang="en-US" sz="1700" b="1" dirty="0">
                <a:solidFill>
                  <a:srgbClr val="00FF00"/>
                </a:solidFill>
                <a:latin typeface="Consolas" panose="020B0609020204030204" pitchFamily="49" charset="0"/>
              </a:rPr>
              <a:t>  // Clock_Init48MHz() from ClockSystem.c sets SMCLK = HFXTCLK/4 = 12 MHz</a:t>
            </a:r>
          </a:p>
          <a:p>
            <a:r>
              <a:rPr lang="en-US" sz="1700" b="1" dirty="0">
                <a:solidFill>
                  <a:srgbClr val="00FF00"/>
                </a:solidFill>
                <a:latin typeface="Consolas" panose="020B0609020204030204" pitchFamily="49" charset="0"/>
              </a:rPr>
              <a:t>  // if the SMCLK is set to 12 MHz, divide by 3 for 4 MHz baud clock</a:t>
            </a:r>
          </a:p>
          <a:p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700" b="1" dirty="0">
                <a:solidFill>
                  <a:srgbClr val="FFFF00"/>
                </a:solidFill>
                <a:latin typeface="Consolas" panose="020B0609020204030204" pitchFamily="49" charset="0"/>
              </a:rPr>
              <a:t>EUSCI_A3-&gt;BRW = 3;</a:t>
            </a:r>
          </a:p>
          <a:p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</a:p>
          <a:p>
            <a:r>
              <a:rPr lang="en-US" sz="1700" b="1" dirty="0">
                <a:solidFill>
                  <a:srgbClr val="00FF00"/>
                </a:solidFill>
                <a:latin typeface="Consolas" panose="020B0609020204030204" pitchFamily="49" charset="0"/>
              </a:rPr>
              <a:t>  // modulation is not used in SPI mode, so clear EUSCI_A3-&gt;MCTLW</a:t>
            </a:r>
          </a:p>
          <a:p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700" b="1" dirty="0">
                <a:solidFill>
                  <a:srgbClr val="FFFF00"/>
                </a:solidFill>
                <a:latin typeface="Consolas" panose="020B0609020204030204" pitchFamily="49" charset="0"/>
              </a:rPr>
              <a:t>EUSCI_A3-&gt;MCTLW = 0;</a:t>
            </a:r>
          </a:p>
          <a:p>
            <a:r>
              <a:rPr lang="en-US" sz="1700" b="1" dirty="0">
                <a:solidFill>
                  <a:srgbClr val="FFFF00"/>
                </a:solidFill>
                <a:latin typeface="Consolas" panose="020B0609020204030204" pitchFamily="49" charset="0"/>
              </a:rPr>
              <a:t>  P9-&gt;SEL0       |= 0xB0;</a:t>
            </a:r>
          </a:p>
          <a:p>
            <a:r>
              <a:rPr lang="en-US" sz="1700" b="1" dirty="0">
                <a:solidFill>
                  <a:srgbClr val="FFFF00"/>
                </a:solidFill>
                <a:latin typeface="Consolas" panose="020B0609020204030204" pitchFamily="49" charset="0"/>
              </a:rPr>
              <a:t>  P9-&gt;SEL1       &amp;= ~0xB0;  </a:t>
            </a:r>
            <a:r>
              <a:rPr lang="en-US" sz="1700" b="1" dirty="0">
                <a:solidFill>
                  <a:srgbClr val="00FF00"/>
                </a:solidFill>
                <a:latin typeface="Consolas" panose="020B0609020204030204" pitchFamily="49" charset="0"/>
              </a:rPr>
              <a:t>// configure P9.7, P9.5, and P9.4 as primary 				module function</a:t>
            </a:r>
          </a:p>
          <a:p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700" b="1" dirty="0">
                <a:solidFill>
                  <a:srgbClr val="FFFF00"/>
                </a:solidFill>
                <a:latin typeface="Consolas" panose="020B0609020204030204" pitchFamily="49" charset="0"/>
              </a:rPr>
              <a:t>P9-&gt;SEL0 &amp;= ~0x0C;</a:t>
            </a:r>
          </a:p>
          <a:p>
            <a:r>
              <a:rPr lang="en-US" sz="1700" b="1" dirty="0">
                <a:solidFill>
                  <a:srgbClr val="FFFF00"/>
                </a:solidFill>
                <a:latin typeface="Consolas" panose="020B0609020204030204" pitchFamily="49" charset="0"/>
              </a:rPr>
              <a:t>  P9-&gt;SEL1 &amp;= ~0x0C; </a:t>
            </a:r>
            <a:r>
              <a:rPr lang="en-US" sz="1700" b="1" dirty="0">
                <a:solidFill>
                  <a:srgbClr val="00FF00"/>
                </a:solidFill>
                <a:latin typeface="Consolas" panose="020B0609020204030204" pitchFamily="49" charset="0"/>
              </a:rPr>
              <a:t>//configure P9.3 and P9.2 as GPIO (Reset and D/C pins)</a:t>
            </a:r>
          </a:p>
          <a:p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700" b="1" dirty="0">
                <a:solidFill>
                  <a:srgbClr val="FFFF00"/>
                </a:solidFill>
                <a:latin typeface="Consolas" panose="020B0609020204030204" pitchFamily="49" charset="0"/>
              </a:rPr>
              <a:t>P9-&gt;DIR |= 0x0C;   </a:t>
            </a:r>
            <a:r>
              <a:rPr lang="en-US" sz="1700" b="1" dirty="0">
                <a:solidFill>
                  <a:srgbClr val="00FF00"/>
                </a:solidFill>
                <a:latin typeface="Consolas" panose="020B0609020204030204" pitchFamily="49" charset="0"/>
              </a:rPr>
              <a:t>// make P9.3 and P9.2 out (Reset and D/C pins)</a:t>
            </a:r>
          </a:p>
          <a:p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700" b="1" dirty="0">
                <a:solidFill>
                  <a:srgbClr val="FFFF00"/>
                </a:solidFill>
                <a:latin typeface="Consolas" panose="020B0609020204030204" pitchFamily="49" charset="0"/>
              </a:rPr>
              <a:t>EUSCI_A3-&gt;CTLW0 &amp;= ~0x0001;  	// enable eUSCI module</a:t>
            </a:r>
          </a:p>
          <a:p>
            <a:r>
              <a:rPr lang="fr-FR" sz="1700" b="1" dirty="0">
                <a:solidFill>
                  <a:srgbClr val="FFFF00"/>
                </a:solidFill>
                <a:latin typeface="Consolas" panose="020B0609020204030204" pitchFamily="49" charset="0"/>
              </a:rPr>
              <a:t>  EUSCI_A3-&gt;IE    &amp;= ~0x0003;     </a:t>
            </a:r>
            <a:r>
              <a:rPr lang="fr-FR" sz="17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fr-FR" sz="1700" b="1" dirty="0">
                <a:solidFill>
                  <a:srgbClr val="00FF00"/>
                </a:solidFill>
                <a:latin typeface="Consolas" panose="020B0609020204030204" pitchFamily="49" charset="0"/>
              </a:rPr>
              <a:t>// disable interrupts</a:t>
            </a:r>
            <a:endParaRPr lang="en-US" sz="1700" b="1" dirty="0">
              <a:solidFill>
                <a:srgbClr val="00FF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2400" y="769010"/>
            <a:ext cx="73166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000" b="1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Commands for initializing the eUSCI module in SPI mode (</a:t>
            </a:r>
            <a:r>
              <a:rPr lang="en-US" dirty="0" err="1"/>
              <a:t>con’t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0843560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838200"/>
            <a:ext cx="9144000" cy="57554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00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This is a helper function that sends an 8-bit command to the LCD.</a:t>
            </a:r>
          </a:p>
          <a:p>
            <a:r>
              <a:rPr lang="en-US" sz="1600" b="1" dirty="0">
                <a:solidFill>
                  <a:srgbClr val="00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Inputs: c  8-bit code to transmit</a:t>
            </a:r>
          </a:p>
          <a:p>
            <a:r>
              <a:rPr lang="en-US" sz="1600" b="1" dirty="0">
                <a:solidFill>
                  <a:srgbClr val="00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Outputs: 8-bit reply</a:t>
            </a:r>
          </a:p>
          <a:p>
            <a:r>
              <a:rPr lang="en-US" sz="1600" b="1" dirty="0">
                <a:solidFill>
                  <a:srgbClr val="00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Assumes: UCA3 and Port 9 have already been initialized and enabled</a:t>
            </a:r>
          </a:p>
          <a:p>
            <a:r>
              <a:rPr lang="en-US" sz="16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uint8_t static writecommand(uint8_t c) {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FF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while((EUSCI_A3-&gt;</a:t>
            </a:r>
            <a:r>
              <a:rPr lang="en-US" sz="16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IFG </a:t>
            </a:r>
            <a:r>
              <a:rPr lang="en-US" sz="1600" dirty="0">
                <a:solidFill>
                  <a:srgbClr val="FF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 0x0002)==0x0000){}; </a:t>
            </a:r>
            <a:r>
              <a:rPr lang="en-US" sz="1600" b="1" dirty="0">
                <a:solidFill>
                  <a:srgbClr val="00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wait until EUSCI_A3-&gt;TXBUF empty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FF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DC &amp;= ~DC_BIT;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FF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EUSCI_A3-&gt;</a:t>
            </a:r>
            <a:r>
              <a:rPr lang="en-US" sz="16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TXBUF</a:t>
            </a:r>
            <a:r>
              <a:rPr lang="en-US" sz="1600" dirty="0">
                <a:solidFill>
                  <a:srgbClr val="FF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c;                      </a:t>
            </a:r>
            <a:r>
              <a:rPr lang="en-US" sz="1600" b="1" dirty="0">
                <a:solidFill>
                  <a:srgbClr val="00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command out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FF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while((EUSCI_A3-&gt;</a:t>
            </a:r>
            <a:r>
              <a:rPr lang="en-US" sz="16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IFG</a:t>
            </a:r>
            <a:r>
              <a:rPr lang="en-US" sz="1600" dirty="0">
                <a:solidFill>
                  <a:srgbClr val="FF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&amp;0x0001)==0x0000){}; </a:t>
            </a:r>
            <a:r>
              <a:rPr lang="en-US" sz="1600" b="1" dirty="0">
                <a:solidFill>
                  <a:srgbClr val="00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wait until EUSCI_A3-&gt;RXBUF full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FF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 EUSCI_A3-&gt;</a:t>
            </a:r>
            <a:r>
              <a:rPr lang="en-US" sz="16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RXBUF</a:t>
            </a:r>
            <a:r>
              <a:rPr lang="en-US" sz="1600" dirty="0">
                <a:solidFill>
                  <a:srgbClr val="FF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                  </a:t>
            </a:r>
            <a:r>
              <a:rPr lang="en-US" sz="1600" b="1" dirty="0">
                <a:solidFill>
                  <a:srgbClr val="00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return the response</a:t>
            </a:r>
          </a:p>
          <a:p>
            <a:r>
              <a:rPr lang="en-US" sz="1600" b="1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endParaRPr lang="en-US" sz="16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b="1" dirty="0">
                <a:solidFill>
                  <a:srgbClr val="00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This is a helper function that sends a piece of 8-bit data to the LCD.</a:t>
            </a:r>
          </a:p>
          <a:p>
            <a:r>
              <a:rPr lang="en-US" sz="1600" b="1" dirty="0">
                <a:solidFill>
                  <a:srgbClr val="00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Inputs: c  8-bit data to transmit</a:t>
            </a:r>
          </a:p>
          <a:p>
            <a:r>
              <a:rPr lang="en-US" sz="1600" b="1" dirty="0">
                <a:solidFill>
                  <a:srgbClr val="00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Outputs: 8-bit reply</a:t>
            </a:r>
          </a:p>
          <a:p>
            <a:r>
              <a:rPr lang="en-US" sz="1600" b="1" dirty="0">
                <a:solidFill>
                  <a:srgbClr val="00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Assumes: UCA3 and Port 9 have already been initialized and enabled</a:t>
            </a:r>
          </a:p>
          <a:p>
            <a:r>
              <a:rPr lang="en-US" sz="1600" b="1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uint8_t static writedata(uint8_t c) {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FF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while((EUSCI_A3-&gt;</a:t>
            </a:r>
            <a:r>
              <a:rPr lang="en-US" sz="1600" b="1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IFG </a:t>
            </a:r>
            <a:r>
              <a:rPr lang="en-US" sz="1600" dirty="0">
                <a:solidFill>
                  <a:srgbClr val="FF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 0x0002)==0x0000){};  </a:t>
            </a:r>
            <a:r>
              <a:rPr lang="en-US" sz="1600" b="1" dirty="0">
                <a:solidFill>
                  <a:srgbClr val="00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//wait until EUSCI_A3-&gt;TXBUF empty</a:t>
            </a:r>
          </a:p>
          <a:p>
            <a:r>
              <a:rPr lang="en-US" sz="1600" dirty="0">
                <a:solidFill>
                  <a:srgbClr val="FF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DC |= DC_BIT;</a:t>
            </a:r>
          </a:p>
          <a:p>
            <a:r>
              <a:rPr lang="en-US" sz="1600" dirty="0">
                <a:solidFill>
                  <a:srgbClr val="FF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EUSCI_A3-&gt;</a:t>
            </a:r>
            <a:r>
              <a:rPr lang="en-US" sz="1600" b="1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TXBUF</a:t>
            </a:r>
            <a:r>
              <a:rPr lang="en-US" sz="1600" dirty="0">
                <a:solidFill>
                  <a:srgbClr val="FF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c;                        </a:t>
            </a:r>
            <a:r>
              <a:rPr lang="en-US" sz="1600" b="1" dirty="0">
                <a:solidFill>
                  <a:srgbClr val="00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data out</a:t>
            </a:r>
          </a:p>
          <a:p>
            <a:r>
              <a:rPr lang="en-US" sz="1600" dirty="0">
                <a:solidFill>
                  <a:srgbClr val="FF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while((EUSCI_A3-&gt;</a:t>
            </a:r>
            <a:r>
              <a:rPr lang="en-US" sz="1600" b="1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IFG </a:t>
            </a:r>
            <a:r>
              <a:rPr lang="en-US" sz="1600" dirty="0">
                <a:solidFill>
                  <a:srgbClr val="FF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 0x0001)==0x0000){};  </a:t>
            </a:r>
            <a:r>
              <a:rPr lang="en-US" sz="1600" b="1" dirty="0">
                <a:solidFill>
                  <a:srgbClr val="00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wait until EUSCI_A3-&gt;RXBUF full</a:t>
            </a:r>
          </a:p>
          <a:p>
            <a:r>
              <a:rPr lang="en-US" sz="1600" dirty="0">
                <a:solidFill>
                  <a:srgbClr val="FF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return EUSCI_A3-&gt;</a:t>
            </a:r>
            <a:r>
              <a:rPr lang="en-US" sz="1600" b="1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RXBUF</a:t>
            </a:r>
            <a:r>
              <a:rPr lang="en-US" sz="1600" dirty="0">
                <a:solidFill>
                  <a:srgbClr val="FF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                    </a:t>
            </a:r>
            <a:r>
              <a:rPr lang="en-US" sz="1600" b="1" dirty="0">
                <a:solidFill>
                  <a:srgbClr val="00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return the response</a:t>
            </a:r>
          </a:p>
          <a:p>
            <a:r>
              <a:rPr lang="en-US" sz="1600" b="1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457200"/>
          </a:xfr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fontAlgn="base">
              <a:spcAft>
                <a:spcPct val="0"/>
              </a:spcAft>
            </a:pPr>
            <a:r>
              <a:rPr lang="en-US" sz="2800" b="1" dirty="0">
                <a:solidFill>
                  <a:srgbClr val="FF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 code to control pixels on an LCD matrix display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514600" y="6550223"/>
            <a:ext cx="45202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FF00"/>
                </a:solidFill>
              </a:rPr>
              <a:t>From ST7735.c, Adafruit library modified by Daniel Valvano </a:t>
            </a:r>
          </a:p>
        </p:txBody>
      </p:sp>
    </p:spTree>
    <p:extLst>
      <p:ext uri="{BB962C8B-B14F-4D97-AF65-F5344CB8AC3E}">
        <p14:creationId xmlns:p14="http://schemas.microsoft.com/office/powerpoint/2010/main" val="29549095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40030"/>
            <a:ext cx="9144000" cy="293370"/>
          </a:xfr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fontAlgn="base">
              <a:spcAft>
                <a:spcPct val="0"/>
              </a:spcAft>
            </a:pPr>
            <a:r>
              <a:rPr lang="en-US" sz="2800" b="1" dirty="0">
                <a:solidFill>
                  <a:srgbClr val="FF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Code to set up the ST7735 LCD Controller</a:t>
            </a:r>
          </a:p>
        </p:txBody>
      </p:sp>
      <p:sp>
        <p:nvSpPr>
          <p:cNvPr id="3" name="Rectangle 2"/>
          <p:cNvSpPr/>
          <p:nvPr/>
        </p:nvSpPr>
        <p:spPr>
          <a:xfrm>
            <a:off x="304800" y="1214021"/>
            <a:ext cx="8686800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FFFF00"/>
                </a:solidFill>
                <a:latin typeface="Consolas" panose="020B0609020204030204" pitchFamily="49" charset="0"/>
              </a:rPr>
              <a:t>static const uint8_t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400" b="1" dirty="0">
                <a:solidFill>
                  <a:srgbClr val="FF00FF"/>
                </a:solidFill>
                <a:latin typeface="Consolas" panose="020B0609020204030204" pitchFamily="49" charset="0"/>
              </a:rPr>
              <a:t>Bcmd[] = {                  </a:t>
            </a:r>
            <a:r>
              <a:rPr lang="en-US" sz="1400" b="1" dirty="0">
                <a:solidFill>
                  <a:srgbClr val="00FF00"/>
                </a:solidFill>
                <a:latin typeface="Consolas" panose="020B0609020204030204" pitchFamily="49" charset="0"/>
              </a:rPr>
              <a:t>// Initialization commands for 7735B screens</a:t>
            </a:r>
          </a:p>
          <a:p>
            <a:r>
              <a:rPr lang="en-US" sz="1400" b="1" dirty="0">
                <a:solidFill>
                  <a:srgbClr val="00FF00"/>
                </a:solidFill>
                <a:latin typeface="Consolas" panose="020B0609020204030204" pitchFamily="49" charset="0"/>
              </a:rPr>
              <a:t>    </a:t>
            </a:r>
            <a:r>
              <a:rPr lang="en-US" sz="1400" b="1" dirty="0">
                <a:solidFill>
                  <a:srgbClr val="FF00FF"/>
                </a:solidFill>
                <a:latin typeface="Consolas" panose="020B0609020204030204" pitchFamily="49" charset="0"/>
              </a:rPr>
              <a:t>18</a:t>
            </a:r>
            <a:r>
              <a:rPr lang="en-US" sz="1400" b="1" dirty="0">
                <a:solidFill>
                  <a:srgbClr val="00FF00"/>
                </a:solidFill>
                <a:latin typeface="Consolas" panose="020B0609020204030204" pitchFamily="49" charset="0"/>
              </a:rPr>
              <a:t>,                       // 18 commands in list:</a:t>
            </a:r>
          </a:p>
          <a:p>
            <a:r>
              <a:rPr lang="en-US" sz="1400" b="1" dirty="0">
                <a:solidFill>
                  <a:srgbClr val="00FF00"/>
                </a:solidFill>
                <a:latin typeface="Consolas" panose="020B0609020204030204" pitchFamily="49" charset="0"/>
              </a:rPr>
              <a:t>    </a:t>
            </a:r>
            <a:r>
              <a:rPr lang="en-US" sz="1400" b="1" dirty="0">
                <a:solidFill>
                  <a:srgbClr val="FF00FF"/>
                </a:solidFill>
                <a:latin typeface="Consolas" panose="020B0609020204030204" pitchFamily="49" charset="0"/>
              </a:rPr>
              <a:t>ST7735_SWRESET,   DELAY,  </a:t>
            </a:r>
            <a:r>
              <a:rPr lang="en-US" sz="1400" b="1" dirty="0">
                <a:solidFill>
                  <a:srgbClr val="00FF00"/>
                </a:solidFill>
                <a:latin typeface="Consolas" panose="020B0609020204030204" pitchFamily="49" charset="0"/>
              </a:rPr>
              <a:t>//  1: Software reset, no </a:t>
            </a:r>
            <a:r>
              <a:rPr lang="en-US" sz="1400" b="1" u="sng" dirty="0">
                <a:solidFill>
                  <a:srgbClr val="00FF00"/>
                </a:solidFill>
                <a:latin typeface="Consolas" panose="020B0609020204030204" pitchFamily="49" charset="0"/>
              </a:rPr>
              <a:t>args, w/delay</a:t>
            </a:r>
          </a:p>
          <a:p>
            <a:r>
              <a:rPr lang="en-US" sz="1400" b="1" dirty="0">
                <a:solidFill>
                  <a:srgbClr val="00FF00"/>
                </a:solidFill>
                <a:latin typeface="Consolas" panose="020B0609020204030204" pitchFamily="49" charset="0"/>
              </a:rPr>
              <a:t>      </a:t>
            </a:r>
            <a:r>
              <a:rPr lang="en-US" sz="1400" b="1" dirty="0">
                <a:solidFill>
                  <a:srgbClr val="FF00FF"/>
                </a:solidFill>
                <a:latin typeface="Consolas" panose="020B0609020204030204" pitchFamily="49" charset="0"/>
              </a:rPr>
              <a:t>50,                     </a:t>
            </a:r>
            <a:r>
              <a:rPr lang="en-US" sz="1400" b="1" dirty="0">
                <a:solidFill>
                  <a:srgbClr val="00FF00"/>
                </a:solidFill>
                <a:latin typeface="Consolas" panose="020B0609020204030204" pitchFamily="49" charset="0"/>
              </a:rPr>
              <a:t>//     50 </a:t>
            </a:r>
            <a:r>
              <a:rPr lang="en-US" sz="1400" b="1" u="sng" dirty="0">
                <a:solidFill>
                  <a:srgbClr val="00FF00"/>
                </a:solidFill>
                <a:latin typeface="Consolas" panose="020B0609020204030204" pitchFamily="49" charset="0"/>
              </a:rPr>
              <a:t>ms delay</a:t>
            </a:r>
          </a:p>
          <a:p>
            <a:r>
              <a:rPr lang="en-US" sz="1400" b="1" dirty="0">
                <a:solidFill>
                  <a:srgbClr val="00FF00"/>
                </a:solidFill>
                <a:latin typeface="Consolas" panose="020B0609020204030204" pitchFamily="49" charset="0"/>
              </a:rPr>
              <a:t>    </a:t>
            </a:r>
            <a:r>
              <a:rPr lang="en-US" sz="1400" b="1" dirty="0">
                <a:solidFill>
                  <a:srgbClr val="FF00FF"/>
                </a:solidFill>
                <a:latin typeface="Consolas" panose="020B0609020204030204" pitchFamily="49" charset="0"/>
              </a:rPr>
              <a:t>ST7735_SLPOUT ,   DELAY,  </a:t>
            </a:r>
            <a:r>
              <a:rPr lang="en-US" sz="1400" b="1" dirty="0">
                <a:solidFill>
                  <a:srgbClr val="00FF00"/>
                </a:solidFill>
                <a:latin typeface="Consolas" panose="020B0609020204030204" pitchFamily="49" charset="0"/>
              </a:rPr>
              <a:t>//  2: Out of sleep mode, no </a:t>
            </a:r>
            <a:r>
              <a:rPr lang="en-US" sz="1400" b="1" u="sng" dirty="0">
                <a:solidFill>
                  <a:srgbClr val="00FF00"/>
                </a:solidFill>
                <a:latin typeface="Consolas" panose="020B0609020204030204" pitchFamily="49" charset="0"/>
              </a:rPr>
              <a:t>args, w/delay</a:t>
            </a:r>
          </a:p>
          <a:p>
            <a:r>
              <a:rPr lang="en-US" sz="1400" b="1" dirty="0">
                <a:solidFill>
                  <a:srgbClr val="00FF00"/>
                </a:solidFill>
                <a:latin typeface="Consolas" panose="020B0609020204030204" pitchFamily="49" charset="0"/>
              </a:rPr>
              <a:t>      </a:t>
            </a:r>
            <a:r>
              <a:rPr lang="en-US" sz="1400" b="1" dirty="0">
                <a:solidFill>
                  <a:srgbClr val="FF00FF"/>
                </a:solidFill>
                <a:latin typeface="Consolas" panose="020B0609020204030204" pitchFamily="49" charset="0"/>
              </a:rPr>
              <a:t>255,                    </a:t>
            </a:r>
            <a:r>
              <a:rPr lang="en-US" sz="1400" b="1" dirty="0">
                <a:solidFill>
                  <a:srgbClr val="00FF00"/>
                </a:solidFill>
                <a:latin typeface="Consolas" panose="020B0609020204030204" pitchFamily="49" charset="0"/>
              </a:rPr>
              <a:t>//     255 = 500 </a:t>
            </a:r>
            <a:r>
              <a:rPr lang="en-US" sz="1400" b="1" u="sng" dirty="0">
                <a:solidFill>
                  <a:srgbClr val="00FF00"/>
                </a:solidFill>
                <a:latin typeface="Consolas" panose="020B0609020204030204" pitchFamily="49" charset="0"/>
              </a:rPr>
              <a:t>ms delay</a:t>
            </a:r>
          </a:p>
          <a:p>
            <a:r>
              <a:rPr lang="en-US" sz="1400" b="1" dirty="0">
                <a:solidFill>
                  <a:srgbClr val="00FF00"/>
                </a:solidFill>
                <a:latin typeface="Consolas" panose="020B0609020204030204" pitchFamily="49" charset="0"/>
              </a:rPr>
              <a:t>    </a:t>
            </a:r>
            <a:r>
              <a:rPr lang="en-US" sz="1400" b="1" dirty="0">
                <a:solidFill>
                  <a:srgbClr val="FF00FF"/>
                </a:solidFill>
                <a:latin typeface="Consolas" panose="020B0609020204030204" pitchFamily="49" charset="0"/>
              </a:rPr>
              <a:t>ST7735_COLMOD , 1+DELAY,  </a:t>
            </a:r>
            <a:r>
              <a:rPr lang="en-US" sz="1400" b="1" dirty="0">
                <a:solidFill>
                  <a:srgbClr val="00FF00"/>
                </a:solidFill>
                <a:latin typeface="Consolas" panose="020B0609020204030204" pitchFamily="49" charset="0"/>
              </a:rPr>
              <a:t>//  3: Set color mode, 1 </a:t>
            </a:r>
            <a:r>
              <a:rPr lang="en-US" sz="1400" b="1" u="sng" dirty="0">
                <a:solidFill>
                  <a:srgbClr val="00FF00"/>
                </a:solidFill>
                <a:latin typeface="Consolas" panose="020B0609020204030204" pitchFamily="49" charset="0"/>
              </a:rPr>
              <a:t>arg + delay:</a:t>
            </a:r>
          </a:p>
          <a:p>
            <a:r>
              <a:rPr lang="en-US" sz="1400" b="1" dirty="0">
                <a:solidFill>
                  <a:srgbClr val="00FF00"/>
                </a:solidFill>
                <a:latin typeface="Consolas" panose="020B0609020204030204" pitchFamily="49" charset="0"/>
              </a:rPr>
              <a:t>      </a:t>
            </a:r>
            <a:r>
              <a:rPr lang="en-US" sz="1400" b="1" dirty="0">
                <a:solidFill>
                  <a:srgbClr val="FF00FF"/>
                </a:solidFill>
                <a:latin typeface="Consolas" panose="020B0609020204030204" pitchFamily="49" charset="0"/>
              </a:rPr>
              <a:t>0x05,                   </a:t>
            </a:r>
            <a:r>
              <a:rPr lang="en-US" sz="1400" b="1" dirty="0">
                <a:solidFill>
                  <a:srgbClr val="00FF00"/>
                </a:solidFill>
                <a:latin typeface="Consolas" panose="020B0609020204030204" pitchFamily="49" charset="0"/>
              </a:rPr>
              <a:t>//     16-bit color</a:t>
            </a:r>
          </a:p>
          <a:p>
            <a:r>
              <a:rPr lang="en-US" sz="1400" b="1" dirty="0">
                <a:solidFill>
                  <a:srgbClr val="00FF00"/>
                </a:solidFill>
                <a:latin typeface="Consolas" panose="020B0609020204030204" pitchFamily="49" charset="0"/>
              </a:rPr>
              <a:t>      </a:t>
            </a:r>
            <a:r>
              <a:rPr lang="en-US" sz="1400" b="1" dirty="0">
                <a:solidFill>
                  <a:srgbClr val="FF00FF"/>
                </a:solidFill>
                <a:latin typeface="Consolas" panose="020B0609020204030204" pitchFamily="49" charset="0"/>
              </a:rPr>
              <a:t>10,                     </a:t>
            </a:r>
            <a:r>
              <a:rPr lang="en-US" sz="1400" b="1" dirty="0">
                <a:solidFill>
                  <a:srgbClr val="00FF00"/>
                </a:solidFill>
                <a:latin typeface="Consolas" panose="020B0609020204030204" pitchFamily="49" charset="0"/>
              </a:rPr>
              <a:t>//     10 </a:t>
            </a:r>
            <a:r>
              <a:rPr lang="en-US" sz="1400" b="1" u="sng" dirty="0">
                <a:solidFill>
                  <a:srgbClr val="00FF00"/>
                </a:solidFill>
                <a:latin typeface="Consolas" panose="020B0609020204030204" pitchFamily="49" charset="0"/>
              </a:rPr>
              <a:t>ms delay</a:t>
            </a:r>
          </a:p>
          <a:p>
            <a:r>
              <a:rPr lang="en-US" sz="1400" b="1" dirty="0">
                <a:solidFill>
                  <a:srgbClr val="00FF00"/>
                </a:solidFill>
                <a:latin typeface="Consolas" panose="020B0609020204030204" pitchFamily="49" charset="0"/>
              </a:rPr>
              <a:t>    </a:t>
            </a:r>
            <a:r>
              <a:rPr lang="en-US" sz="1400" b="1" dirty="0">
                <a:solidFill>
                  <a:srgbClr val="FF00FF"/>
                </a:solidFill>
                <a:latin typeface="Consolas" panose="020B0609020204030204" pitchFamily="49" charset="0"/>
              </a:rPr>
              <a:t>ST7735_FRMCTR1, 3+DELAY,  </a:t>
            </a:r>
            <a:r>
              <a:rPr lang="en-US" sz="1400" b="1" dirty="0">
                <a:solidFill>
                  <a:srgbClr val="00FF00"/>
                </a:solidFill>
                <a:latin typeface="Consolas" panose="020B0609020204030204" pitchFamily="49" charset="0"/>
              </a:rPr>
              <a:t>//  4: Frame rate control, 3 </a:t>
            </a:r>
            <a:r>
              <a:rPr lang="en-US" sz="1400" b="1" u="sng" dirty="0">
                <a:solidFill>
                  <a:srgbClr val="00FF00"/>
                </a:solidFill>
                <a:latin typeface="Consolas" panose="020B0609020204030204" pitchFamily="49" charset="0"/>
              </a:rPr>
              <a:t>args + delay:</a:t>
            </a:r>
          </a:p>
          <a:p>
            <a:r>
              <a:rPr lang="en-US" sz="1400" b="1" dirty="0">
                <a:solidFill>
                  <a:srgbClr val="00FF00"/>
                </a:solidFill>
                <a:latin typeface="Consolas" panose="020B0609020204030204" pitchFamily="49" charset="0"/>
              </a:rPr>
              <a:t>      </a:t>
            </a:r>
            <a:r>
              <a:rPr lang="en-US" sz="1400" b="1" dirty="0">
                <a:solidFill>
                  <a:srgbClr val="FF00FF"/>
                </a:solidFill>
                <a:latin typeface="Consolas" panose="020B0609020204030204" pitchFamily="49" charset="0"/>
              </a:rPr>
              <a:t>0x00,                   </a:t>
            </a:r>
            <a:r>
              <a:rPr lang="en-US" sz="1400" b="1" dirty="0">
                <a:solidFill>
                  <a:srgbClr val="00FF00"/>
                </a:solidFill>
                <a:latin typeface="Consolas" panose="020B0609020204030204" pitchFamily="49" charset="0"/>
              </a:rPr>
              <a:t>//     fastest refresh</a:t>
            </a:r>
          </a:p>
          <a:p>
            <a:r>
              <a:rPr lang="en-US" sz="1400" b="1" dirty="0">
                <a:solidFill>
                  <a:srgbClr val="00FF00"/>
                </a:solidFill>
                <a:latin typeface="Consolas" panose="020B0609020204030204" pitchFamily="49" charset="0"/>
              </a:rPr>
              <a:t>      </a:t>
            </a:r>
            <a:r>
              <a:rPr lang="en-US" sz="1400" b="1" dirty="0">
                <a:solidFill>
                  <a:srgbClr val="FF00FF"/>
                </a:solidFill>
                <a:latin typeface="Consolas" panose="020B0609020204030204" pitchFamily="49" charset="0"/>
              </a:rPr>
              <a:t>0x06,                   </a:t>
            </a:r>
            <a:r>
              <a:rPr lang="en-US" sz="1400" b="1" dirty="0">
                <a:solidFill>
                  <a:srgbClr val="00FF00"/>
                </a:solidFill>
                <a:latin typeface="Consolas" panose="020B0609020204030204" pitchFamily="49" charset="0"/>
              </a:rPr>
              <a:t>//     6 lines front porch</a:t>
            </a:r>
          </a:p>
          <a:p>
            <a:r>
              <a:rPr lang="en-US" sz="1400" b="1" dirty="0">
                <a:solidFill>
                  <a:srgbClr val="00FF00"/>
                </a:solidFill>
                <a:latin typeface="Consolas" panose="020B0609020204030204" pitchFamily="49" charset="0"/>
              </a:rPr>
              <a:t>      </a:t>
            </a:r>
            <a:r>
              <a:rPr lang="en-US" sz="1400" b="1" dirty="0">
                <a:solidFill>
                  <a:srgbClr val="FF00FF"/>
                </a:solidFill>
                <a:latin typeface="Consolas" panose="020B0609020204030204" pitchFamily="49" charset="0"/>
              </a:rPr>
              <a:t>0x03,                   </a:t>
            </a:r>
            <a:r>
              <a:rPr lang="en-US" sz="1400" b="1" dirty="0">
                <a:solidFill>
                  <a:srgbClr val="00FF00"/>
                </a:solidFill>
                <a:latin typeface="Consolas" panose="020B0609020204030204" pitchFamily="49" charset="0"/>
              </a:rPr>
              <a:t>//     3 lines back porch</a:t>
            </a:r>
          </a:p>
          <a:p>
            <a:r>
              <a:rPr lang="en-US" sz="1400" b="1" dirty="0">
                <a:solidFill>
                  <a:srgbClr val="00FF00"/>
                </a:solidFill>
                <a:latin typeface="Consolas" panose="020B0609020204030204" pitchFamily="49" charset="0"/>
              </a:rPr>
              <a:t>      </a:t>
            </a:r>
            <a:r>
              <a:rPr lang="en-US" sz="1400" b="1" dirty="0">
                <a:solidFill>
                  <a:srgbClr val="FF00FF"/>
                </a:solidFill>
                <a:latin typeface="Consolas" panose="020B0609020204030204" pitchFamily="49" charset="0"/>
              </a:rPr>
              <a:t>10,                     </a:t>
            </a:r>
            <a:r>
              <a:rPr lang="en-US" sz="1400" b="1" dirty="0">
                <a:solidFill>
                  <a:srgbClr val="00FF00"/>
                </a:solidFill>
                <a:latin typeface="Consolas" panose="020B0609020204030204" pitchFamily="49" charset="0"/>
              </a:rPr>
              <a:t>//     10 </a:t>
            </a:r>
            <a:r>
              <a:rPr lang="en-US" sz="1400" b="1" u="sng" dirty="0">
                <a:solidFill>
                  <a:srgbClr val="00FF00"/>
                </a:solidFill>
                <a:latin typeface="Consolas" panose="020B0609020204030204" pitchFamily="49" charset="0"/>
              </a:rPr>
              <a:t>ms delay</a:t>
            </a:r>
          </a:p>
          <a:p>
            <a:r>
              <a:rPr lang="en-US" sz="1400" b="1" dirty="0">
                <a:solidFill>
                  <a:srgbClr val="00FF00"/>
                </a:solidFill>
                <a:latin typeface="Consolas" panose="020B0609020204030204" pitchFamily="49" charset="0"/>
              </a:rPr>
              <a:t>    </a:t>
            </a:r>
            <a:r>
              <a:rPr lang="en-US" sz="1400" b="1" dirty="0">
                <a:solidFill>
                  <a:srgbClr val="FF00FF"/>
                </a:solidFill>
                <a:latin typeface="Consolas" panose="020B0609020204030204" pitchFamily="49" charset="0"/>
              </a:rPr>
              <a:t>ST7735_MADCTL , 1      ,  </a:t>
            </a:r>
            <a:r>
              <a:rPr lang="en-US" sz="1400" b="1" dirty="0">
                <a:solidFill>
                  <a:srgbClr val="00FF00"/>
                </a:solidFill>
                <a:latin typeface="Consolas" panose="020B0609020204030204" pitchFamily="49" charset="0"/>
              </a:rPr>
              <a:t>//  5: Memory access </a:t>
            </a:r>
            <a:r>
              <a:rPr lang="en-US" sz="1400" b="1" u="sng" dirty="0">
                <a:solidFill>
                  <a:srgbClr val="00FF00"/>
                </a:solidFill>
                <a:latin typeface="Consolas" panose="020B0609020204030204" pitchFamily="49" charset="0"/>
              </a:rPr>
              <a:t>ctrl (directions), 1 arg:</a:t>
            </a:r>
          </a:p>
          <a:p>
            <a:r>
              <a:rPr lang="en-US" sz="1400" b="1" dirty="0">
                <a:solidFill>
                  <a:srgbClr val="00FF00"/>
                </a:solidFill>
                <a:latin typeface="Consolas" panose="020B0609020204030204" pitchFamily="49" charset="0"/>
              </a:rPr>
              <a:t>      </a:t>
            </a:r>
            <a:r>
              <a:rPr lang="en-US" sz="1400" b="1" dirty="0">
                <a:solidFill>
                  <a:srgbClr val="FF00FF"/>
                </a:solidFill>
                <a:latin typeface="Consolas" panose="020B0609020204030204" pitchFamily="49" charset="0"/>
              </a:rPr>
              <a:t>0x08,                   </a:t>
            </a:r>
            <a:r>
              <a:rPr lang="en-US" sz="1400" b="1" dirty="0">
                <a:solidFill>
                  <a:srgbClr val="00FF00"/>
                </a:solidFill>
                <a:latin typeface="Consolas" panose="020B0609020204030204" pitchFamily="49" charset="0"/>
              </a:rPr>
              <a:t>//     Row </a:t>
            </a:r>
            <a:r>
              <a:rPr lang="en-US" sz="1400" b="1" u="sng" dirty="0">
                <a:solidFill>
                  <a:srgbClr val="00FF00"/>
                </a:solidFill>
                <a:latin typeface="Consolas" panose="020B0609020204030204" pitchFamily="49" charset="0"/>
              </a:rPr>
              <a:t>addr/col addr, bottom to top refresh</a:t>
            </a:r>
          </a:p>
          <a:p>
            <a:r>
              <a:rPr lang="en-US" sz="1400" b="1" dirty="0">
                <a:solidFill>
                  <a:srgbClr val="00FF00"/>
                </a:solidFill>
                <a:latin typeface="Consolas" panose="020B0609020204030204" pitchFamily="49" charset="0"/>
              </a:rPr>
              <a:t>    </a:t>
            </a:r>
            <a:r>
              <a:rPr lang="en-US" sz="1400" b="1" dirty="0">
                <a:solidFill>
                  <a:srgbClr val="FF00FF"/>
                </a:solidFill>
                <a:latin typeface="Consolas" panose="020B0609020204030204" pitchFamily="49" charset="0"/>
              </a:rPr>
              <a:t>ST7735_DISSET5, 2      ,  </a:t>
            </a:r>
            <a:r>
              <a:rPr lang="en-US" sz="1400" b="1" dirty="0">
                <a:solidFill>
                  <a:srgbClr val="00FF00"/>
                </a:solidFill>
                <a:latin typeface="Consolas" panose="020B0609020204030204" pitchFamily="49" charset="0"/>
              </a:rPr>
              <a:t>//  6: Display settings #5, 2 </a:t>
            </a:r>
            <a:r>
              <a:rPr lang="en-US" sz="1400" b="1" u="sng" dirty="0">
                <a:solidFill>
                  <a:srgbClr val="00FF00"/>
                </a:solidFill>
                <a:latin typeface="Consolas" panose="020B0609020204030204" pitchFamily="49" charset="0"/>
              </a:rPr>
              <a:t>args, no delay:</a:t>
            </a:r>
          </a:p>
          <a:p>
            <a:r>
              <a:rPr lang="en-US" sz="1400" b="1" dirty="0">
                <a:solidFill>
                  <a:srgbClr val="00FF00"/>
                </a:solidFill>
                <a:latin typeface="Consolas" panose="020B0609020204030204" pitchFamily="49" charset="0"/>
              </a:rPr>
              <a:t>      </a:t>
            </a:r>
            <a:r>
              <a:rPr lang="en-US" sz="1400" b="1" dirty="0">
                <a:solidFill>
                  <a:srgbClr val="FF00FF"/>
                </a:solidFill>
                <a:latin typeface="Consolas" panose="020B0609020204030204" pitchFamily="49" charset="0"/>
              </a:rPr>
              <a:t>0x15,                   </a:t>
            </a:r>
            <a:r>
              <a:rPr lang="en-US" sz="1400" b="1" dirty="0">
                <a:solidFill>
                  <a:srgbClr val="00FF00"/>
                </a:solidFill>
                <a:latin typeface="Consolas" panose="020B0609020204030204" pitchFamily="49" charset="0"/>
              </a:rPr>
              <a:t>//     1 </a:t>
            </a:r>
            <a:r>
              <a:rPr lang="en-US" sz="1400" b="1" u="sng" dirty="0" err="1">
                <a:solidFill>
                  <a:srgbClr val="00FF00"/>
                </a:solidFill>
                <a:latin typeface="Consolas" panose="020B0609020204030204" pitchFamily="49" charset="0"/>
              </a:rPr>
              <a:t>clk</a:t>
            </a:r>
            <a:r>
              <a:rPr lang="en-US" sz="1400" b="1" u="sng" dirty="0">
                <a:solidFill>
                  <a:srgbClr val="00FF00"/>
                </a:solidFill>
                <a:latin typeface="Consolas" panose="020B0609020204030204" pitchFamily="49" charset="0"/>
              </a:rPr>
              <a:t> cycle nonoverlap, 2 cycle gate</a:t>
            </a:r>
          </a:p>
          <a:p>
            <a:r>
              <a:rPr lang="en-US" sz="1400" b="1" dirty="0">
                <a:solidFill>
                  <a:srgbClr val="00FF00"/>
                </a:solidFill>
                <a:latin typeface="Consolas" panose="020B0609020204030204" pitchFamily="49" charset="0"/>
              </a:rPr>
              <a:t>                              //     rise, 3 cycle </a:t>
            </a:r>
            <a:r>
              <a:rPr lang="en-US" sz="1400" b="1" u="sng" dirty="0">
                <a:solidFill>
                  <a:srgbClr val="00FF00"/>
                </a:solidFill>
                <a:latin typeface="Consolas" panose="020B0609020204030204" pitchFamily="49" charset="0"/>
              </a:rPr>
              <a:t>osc equalize</a:t>
            </a:r>
          </a:p>
          <a:p>
            <a:r>
              <a:rPr lang="en-US" sz="1400" b="1" dirty="0">
                <a:solidFill>
                  <a:srgbClr val="00FF00"/>
                </a:solidFill>
                <a:latin typeface="Consolas" panose="020B0609020204030204" pitchFamily="49" charset="0"/>
              </a:rPr>
              <a:t>      </a:t>
            </a:r>
            <a:r>
              <a:rPr lang="en-US" sz="1400" b="1" dirty="0">
                <a:solidFill>
                  <a:srgbClr val="FF00FF"/>
                </a:solidFill>
                <a:latin typeface="Consolas" panose="020B0609020204030204" pitchFamily="49" charset="0"/>
              </a:rPr>
              <a:t>0x02,                   </a:t>
            </a:r>
            <a:r>
              <a:rPr lang="en-US" sz="1400" b="1" dirty="0">
                <a:solidFill>
                  <a:srgbClr val="00FF00"/>
                </a:solidFill>
                <a:latin typeface="Consolas" panose="020B0609020204030204" pitchFamily="49" charset="0"/>
              </a:rPr>
              <a:t>//     Fix on VTL</a:t>
            </a:r>
          </a:p>
          <a:p>
            <a:r>
              <a:rPr lang="en-US" sz="1400" b="1" dirty="0">
                <a:solidFill>
                  <a:srgbClr val="00FF00"/>
                </a:solidFill>
                <a:latin typeface="Consolas" panose="020B0609020204030204" pitchFamily="49" charset="0"/>
              </a:rPr>
              <a:t>    </a:t>
            </a:r>
            <a:r>
              <a:rPr lang="en-US" sz="1400" b="1" dirty="0">
                <a:solidFill>
                  <a:srgbClr val="FF00FF"/>
                </a:solidFill>
                <a:latin typeface="Consolas" panose="020B0609020204030204" pitchFamily="49" charset="0"/>
              </a:rPr>
              <a:t>ST7735_INVCTR , 1      ,  </a:t>
            </a:r>
            <a:r>
              <a:rPr lang="en-US" sz="1400" b="1" dirty="0">
                <a:solidFill>
                  <a:srgbClr val="00FF00"/>
                </a:solidFill>
                <a:latin typeface="Consolas" panose="020B0609020204030204" pitchFamily="49" charset="0"/>
              </a:rPr>
              <a:t>//  7: Display inversion control, 1 </a:t>
            </a:r>
            <a:r>
              <a:rPr lang="en-US" sz="1400" b="1" u="sng" dirty="0">
                <a:solidFill>
                  <a:srgbClr val="00FF00"/>
                </a:solidFill>
                <a:latin typeface="Consolas" panose="020B0609020204030204" pitchFamily="49" charset="0"/>
              </a:rPr>
              <a:t>arg:</a:t>
            </a:r>
          </a:p>
          <a:p>
            <a:r>
              <a:rPr lang="en-US" sz="1400" b="1" dirty="0">
                <a:solidFill>
                  <a:srgbClr val="00FF00"/>
                </a:solidFill>
                <a:latin typeface="Consolas" panose="020B0609020204030204" pitchFamily="49" charset="0"/>
              </a:rPr>
              <a:t>      </a:t>
            </a:r>
            <a:r>
              <a:rPr lang="en-US" sz="1400" b="1" dirty="0">
                <a:solidFill>
                  <a:srgbClr val="FF00FF"/>
                </a:solidFill>
                <a:latin typeface="Consolas" panose="020B0609020204030204" pitchFamily="49" charset="0"/>
              </a:rPr>
              <a:t>0x0,                    </a:t>
            </a:r>
            <a:r>
              <a:rPr lang="en-US" sz="1400" b="1" dirty="0">
                <a:solidFill>
                  <a:srgbClr val="00FF00"/>
                </a:solidFill>
                <a:latin typeface="Consolas" panose="020B0609020204030204" pitchFamily="49" charset="0"/>
              </a:rPr>
              <a:t>//     Line inversion</a:t>
            </a:r>
          </a:p>
          <a:p>
            <a:r>
              <a:rPr lang="en-US" sz="1400" b="1" dirty="0">
                <a:solidFill>
                  <a:srgbClr val="00FF00"/>
                </a:solidFill>
                <a:latin typeface="Consolas" panose="020B0609020204030204" pitchFamily="49" charset="0"/>
              </a:rPr>
              <a:t>   </a:t>
            </a:r>
            <a:r>
              <a:rPr lang="en-US" sz="1400" b="1" dirty="0">
                <a:solidFill>
                  <a:srgbClr val="FF00FF"/>
                </a:solidFill>
                <a:latin typeface="Consolas" panose="020B0609020204030204" pitchFamily="49" charset="0"/>
              </a:rPr>
              <a:t> ⁞</a:t>
            </a:r>
            <a:endParaRPr lang="en-US" sz="1400" b="1" u="sng" dirty="0">
              <a:solidFill>
                <a:srgbClr val="FF00FF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514600" y="6550223"/>
            <a:ext cx="46178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FFFF00"/>
                </a:solidFill>
              </a:rPr>
              <a:t>From ST7735.c, Adafruit library modified by Daniel Valvano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6200" y="773668"/>
            <a:ext cx="621247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Excerpt from commands for initializing the controller</a:t>
            </a:r>
          </a:p>
        </p:txBody>
      </p:sp>
    </p:spTree>
    <p:extLst>
      <p:ext uri="{BB962C8B-B14F-4D97-AF65-F5344CB8AC3E}">
        <p14:creationId xmlns:p14="http://schemas.microsoft.com/office/powerpoint/2010/main" val="36775939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9378" y="0"/>
            <a:ext cx="9144000" cy="682532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154014"/>
            <a:ext cx="8229600" cy="381000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2800" b="1" dirty="0">
                <a:solidFill>
                  <a:srgbClr val="FF00FF"/>
                </a:solidFill>
                <a:latin typeface="Algerian" panose="04020705040A02060702" pitchFamily="82" charset="0"/>
              </a:rPr>
              <a:t>Embedded Systems Design</a:t>
            </a:r>
          </a:p>
        </p:txBody>
      </p:sp>
      <p:sp>
        <p:nvSpPr>
          <p:cNvPr id="3" name="Rectangle 2"/>
          <p:cNvSpPr/>
          <p:nvPr/>
        </p:nvSpPr>
        <p:spPr>
          <a:xfrm>
            <a:off x="152400" y="689027"/>
            <a:ext cx="8763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1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" panose="02020603050405020304" pitchFamily="18" charset="0"/>
                <a:ea typeface="+mn-ea"/>
                <a:cs typeface="Times" panose="02020603050405020304" pitchFamily="18" charset="0"/>
              </a:rPr>
              <a:t>When approaching embedded systems architecture design, several models can be applied to describe the design cycle. 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6611938"/>
            <a:ext cx="9144000" cy="254000"/>
          </a:xfrm>
          <a:prstGeom prst="rect">
            <a:avLst/>
          </a:prstGeom>
          <a:solidFill>
            <a:schemeClr val="tx1"/>
          </a:solidFill>
        </p:spPr>
        <p:txBody>
          <a:bodyPr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00FF00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Times New Roman" panose="02020603050405020304" pitchFamily="18" charset="0"/>
              </a:rPr>
              <a:t>Dr. Nabeeh Kandalaft		EGR226 Grand valley State University		</a:t>
            </a:r>
          </a:p>
        </p:txBody>
      </p:sp>
      <p:sp>
        <p:nvSpPr>
          <p:cNvPr id="9" name="Rectangle 8"/>
          <p:cNvSpPr/>
          <p:nvPr/>
        </p:nvSpPr>
        <p:spPr>
          <a:xfrm>
            <a:off x="266700" y="1806202"/>
            <a:ext cx="8763000" cy="43704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1" u="none" strike="noStrike" kern="1200" cap="none" spc="0" normalizeH="0" baseline="0" noProof="0" dirty="0">
                <a:ln>
                  <a:noFill/>
                </a:ln>
                <a:solidFill>
                  <a:srgbClr val="FF33CC"/>
                </a:solidFill>
                <a:effectLst/>
                <a:uLnTx/>
                <a:uFillTx/>
                <a:latin typeface="Times" panose="02020603050405020304" pitchFamily="18" charset="0"/>
                <a:ea typeface="+mn-ea"/>
                <a:cs typeface="Times" panose="02020603050405020304" pitchFamily="18" charset="0"/>
              </a:rPr>
              <a:t>The big-bang model: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srgbClr val="00FF00"/>
                </a:solidFill>
                <a:effectLst/>
                <a:uLnTx/>
                <a:uFillTx/>
                <a:latin typeface="Times" panose="02020603050405020304" pitchFamily="18" charset="0"/>
                <a:ea typeface="+mn-ea"/>
                <a:cs typeface="Times" panose="02020603050405020304" pitchFamily="18" charset="0"/>
              </a:rPr>
              <a:t>there is essentially no planning or processes in place before and during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srgbClr val="00FF00"/>
                </a:solidFill>
                <a:effectLst/>
                <a:uLnTx/>
                <a:uFillTx/>
                <a:latin typeface="Times" panose="02020603050405020304" pitchFamily="18" charset="0"/>
                <a:ea typeface="+mn-ea"/>
                <a:cs typeface="Times" panose="02020603050405020304" pitchFamily="18" charset="0"/>
              </a:rPr>
              <a:t>the development of a system.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1" u="none" strike="noStrike" kern="1200" cap="none" spc="0" normalizeH="0" baseline="0" noProof="0" dirty="0">
              <a:ln>
                <a:noFill/>
              </a:ln>
              <a:solidFill>
                <a:srgbClr val="00FF00"/>
              </a:solidFill>
              <a:effectLst/>
              <a:uLnTx/>
              <a:uFillTx/>
              <a:latin typeface="Times" panose="02020603050405020304" pitchFamily="18" charset="0"/>
              <a:ea typeface="+mn-ea"/>
              <a:cs typeface="Times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1" u="none" strike="noStrike" kern="1200" cap="none" spc="0" normalizeH="0" baseline="0" noProof="0" dirty="0">
                <a:ln>
                  <a:noFill/>
                </a:ln>
                <a:solidFill>
                  <a:srgbClr val="FF33CC"/>
                </a:solidFill>
                <a:effectLst/>
                <a:uLnTx/>
                <a:uFillTx/>
                <a:latin typeface="Times" panose="02020603050405020304" pitchFamily="18" charset="0"/>
                <a:ea typeface="+mn-ea"/>
                <a:cs typeface="Times" panose="02020603050405020304" pitchFamily="18" charset="0"/>
              </a:rPr>
              <a:t>The code-and-fix model: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srgbClr val="00FF00"/>
                </a:solidFill>
                <a:effectLst/>
                <a:uLnTx/>
                <a:uFillTx/>
                <a:latin typeface="Times" panose="02020603050405020304" pitchFamily="18" charset="0"/>
                <a:ea typeface="+mn-ea"/>
                <a:cs typeface="Times" panose="02020603050405020304" pitchFamily="18" charset="0"/>
              </a:rPr>
              <a:t>product requirements are defined but no processes are in place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srgbClr val="00FF00"/>
                </a:solidFill>
                <a:effectLst/>
                <a:uLnTx/>
                <a:uFillTx/>
                <a:latin typeface="Times" panose="02020603050405020304" pitchFamily="18" charset="0"/>
                <a:ea typeface="+mn-ea"/>
                <a:cs typeface="Times" panose="02020603050405020304" pitchFamily="18" charset="0"/>
              </a:rPr>
              <a:t>before the start of development.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1" u="none" strike="noStrike" kern="1200" cap="none" spc="0" normalizeH="0" baseline="0" noProof="0" dirty="0">
              <a:ln>
                <a:noFill/>
              </a:ln>
              <a:solidFill>
                <a:srgbClr val="00FF00"/>
              </a:solidFill>
              <a:effectLst/>
              <a:uLnTx/>
              <a:uFillTx/>
              <a:latin typeface="Times" panose="02020603050405020304" pitchFamily="18" charset="0"/>
              <a:ea typeface="+mn-ea"/>
              <a:cs typeface="Times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1" u="none" strike="noStrike" kern="1200" cap="none" spc="0" normalizeH="0" baseline="0" noProof="0" dirty="0">
                <a:ln>
                  <a:noFill/>
                </a:ln>
                <a:solidFill>
                  <a:srgbClr val="FF33CC"/>
                </a:solidFill>
                <a:effectLst/>
                <a:uLnTx/>
                <a:uFillTx/>
                <a:latin typeface="Times" panose="02020603050405020304" pitchFamily="18" charset="0"/>
                <a:ea typeface="+mn-ea"/>
                <a:cs typeface="Times" panose="02020603050405020304" pitchFamily="18" charset="0"/>
              </a:rPr>
              <a:t>The waterfall model: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srgbClr val="00FF00"/>
                </a:solidFill>
                <a:effectLst/>
                <a:uLnTx/>
                <a:uFillTx/>
                <a:latin typeface="Times" panose="02020603050405020304" pitchFamily="18" charset="0"/>
                <a:ea typeface="+mn-ea"/>
                <a:cs typeface="Times" panose="02020603050405020304" pitchFamily="18" charset="0"/>
              </a:rPr>
              <a:t>there is a process for developing a system in steps, where results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srgbClr val="00FF00"/>
                </a:solidFill>
                <a:effectLst/>
                <a:uLnTx/>
                <a:uFillTx/>
                <a:latin typeface="Times" panose="02020603050405020304" pitchFamily="18" charset="0"/>
                <a:ea typeface="+mn-ea"/>
                <a:cs typeface="Times" panose="02020603050405020304" pitchFamily="18" charset="0"/>
              </a:rPr>
              <a:t>of one step flow into the next step.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1" u="none" strike="noStrike" kern="1200" cap="none" spc="0" normalizeH="0" baseline="0" noProof="0" dirty="0">
              <a:ln>
                <a:noFill/>
              </a:ln>
              <a:solidFill>
                <a:srgbClr val="00FF00"/>
              </a:solidFill>
              <a:effectLst/>
              <a:uLnTx/>
              <a:uFillTx/>
              <a:latin typeface="Times" panose="02020603050405020304" pitchFamily="18" charset="0"/>
              <a:ea typeface="+mn-ea"/>
              <a:cs typeface="Times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1" u="none" strike="noStrike" kern="1200" cap="none" spc="0" normalizeH="0" baseline="0" noProof="0" dirty="0">
                <a:ln>
                  <a:noFill/>
                </a:ln>
                <a:solidFill>
                  <a:srgbClr val="FF33CC"/>
                </a:solidFill>
                <a:effectLst/>
                <a:uLnTx/>
                <a:uFillTx/>
                <a:latin typeface="Times" panose="02020603050405020304" pitchFamily="18" charset="0"/>
                <a:ea typeface="+mn-ea"/>
                <a:cs typeface="Times" panose="02020603050405020304" pitchFamily="18" charset="0"/>
              </a:rPr>
              <a:t>The spiral model: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srgbClr val="00FF00"/>
                </a:solidFill>
                <a:effectLst/>
                <a:uLnTx/>
                <a:uFillTx/>
                <a:latin typeface="Times" panose="02020603050405020304" pitchFamily="18" charset="0"/>
                <a:ea typeface="+mn-ea"/>
                <a:cs typeface="Times" panose="02020603050405020304" pitchFamily="18" charset="0"/>
              </a:rPr>
              <a:t>there is a process for developing a system in steps, and throughout the various steps, feedback is obtained and incorporated back into the process.</a:t>
            </a:r>
          </a:p>
        </p:txBody>
      </p:sp>
    </p:spTree>
    <p:extLst>
      <p:ext uri="{BB962C8B-B14F-4D97-AF65-F5344CB8AC3E}">
        <p14:creationId xmlns:p14="http://schemas.microsoft.com/office/powerpoint/2010/main" val="3126836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9378" y="0"/>
            <a:ext cx="9144000" cy="682532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 rot="19594957">
            <a:off x="-587566" y="727175"/>
            <a:ext cx="3366001" cy="381000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2400" b="1" dirty="0">
                <a:solidFill>
                  <a:srgbClr val="FF00FF"/>
                </a:solidFill>
                <a:latin typeface="Algerian" panose="04020705040A02060702" pitchFamily="82" charset="0"/>
              </a:rPr>
              <a:t>Structured </a:t>
            </a:r>
            <a:br>
              <a:rPr lang="en-US" sz="2400" b="1" dirty="0">
                <a:solidFill>
                  <a:srgbClr val="FF00FF"/>
                </a:solidFill>
                <a:latin typeface="Algerian" panose="04020705040A02060702" pitchFamily="82" charset="0"/>
              </a:rPr>
            </a:br>
            <a:r>
              <a:rPr lang="en-US" sz="2400" b="1" dirty="0">
                <a:solidFill>
                  <a:srgbClr val="FF00FF"/>
                </a:solidFill>
                <a:latin typeface="Algerian" panose="04020705040A02060702" pitchFamily="82" charset="0"/>
              </a:rPr>
              <a:t>Design</a:t>
            </a:r>
          </a:p>
        </p:txBody>
      </p:sp>
      <p:sp>
        <p:nvSpPr>
          <p:cNvPr id="13" name="Rectangle 12"/>
          <p:cNvSpPr/>
          <p:nvPr/>
        </p:nvSpPr>
        <p:spPr>
          <a:xfrm>
            <a:off x="0" y="6611938"/>
            <a:ext cx="9144000" cy="254000"/>
          </a:xfrm>
          <a:prstGeom prst="rect">
            <a:avLst/>
          </a:prstGeom>
          <a:solidFill>
            <a:schemeClr val="tx1"/>
          </a:solidFill>
        </p:spPr>
        <p:txBody>
          <a:bodyPr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00FF00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Times New Roman" panose="02020603050405020304" pitchFamily="18" charset="0"/>
              </a:rPr>
              <a:t>Dr. Nabeeh Kandalaft		EGR226 Grand valley State University		</a:t>
            </a:r>
          </a:p>
        </p:txBody>
      </p:sp>
      <p:sp>
        <p:nvSpPr>
          <p:cNvPr id="11" name="TextBox 10"/>
          <p:cNvSpPr txBox="1">
            <a:spLocks/>
          </p:cNvSpPr>
          <p:nvPr/>
        </p:nvSpPr>
        <p:spPr>
          <a:xfrm>
            <a:off x="1555321" y="3398520"/>
            <a:ext cx="1828800" cy="640080"/>
          </a:xfrm>
          <a:prstGeom prst="rect">
            <a:avLst/>
          </a:prstGeom>
          <a:solidFill>
            <a:srgbClr val="FF66FF"/>
          </a:solidFill>
          <a:ln>
            <a:solidFill>
              <a:schemeClr val="tx1"/>
            </a:solidFill>
          </a:ln>
          <a:effectLst>
            <a:glow rad="101600">
              <a:srgbClr val="00FF00"/>
            </a:glow>
            <a:reflection blurRad="6350" stA="50000" endA="300" endPos="55500" dist="50800" dir="5400000" sy="-100000" algn="bl" rotWithShape="0"/>
          </a:effectLst>
          <a:scene3d>
            <a:camera prst="orthographicFront"/>
            <a:lightRig rig="threePt" dir="t"/>
          </a:scene3d>
          <a:sp3d>
            <a:bevelT prst="angle"/>
          </a:sp3d>
        </p:spPr>
        <p:txBody>
          <a:bodyPr wrap="none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Hardware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Implementation</a:t>
            </a:r>
          </a:p>
        </p:txBody>
      </p:sp>
      <p:sp>
        <p:nvSpPr>
          <p:cNvPr id="14" name="TextBox 13"/>
          <p:cNvSpPr txBox="1">
            <a:spLocks/>
          </p:cNvSpPr>
          <p:nvPr/>
        </p:nvSpPr>
        <p:spPr>
          <a:xfrm>
            <a:off x="1570561" y="4312920"/>
            <a:ext cx="1828800" cy="640080"/>
          </a:xfrm>
          <a:prstGeom prst="rect">
            <a:avLst/>
          </a:prstGeom>
          <a:solidFill>
            <a:srgbClr val="FF66FF"/>
          </a:solidFill>
          <a:ln>
            <a:solidFill>
              <a:schemeClr val="tx1"/>
            </a:solidFill>
          </a:ln>
          <a:effectLst>
            <a:glow rad="101600">
              <a:srgbClr val="00FF00"/>
            </a:glow>
            <a:reflection blurRad="6350" stA="50000" endA="300" endPos="55500" dist="50800" dir="5400000" sy="-100000" algn="bl" rotWithShape="0"/>
          </a:effectLst>
          <a:scene3d>
            <a:camera prst="orthographicFront"/>
            <a:lightRig rig="threePt" dir="t"/>
          </a:scene3d>
          <a:sp3d>
            <a:bevelT prst="angle"/>
          </a:sp3d>
        </p:spPr>
        <p:txBody>
          <a:bodyPr wrap="none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Hardware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Testing</a:t>
            </a:r>
          </a:p>
        </p:txBody>
      </p:sp>
      <p:sp>
        <p:nvSpPr>
          <p:cNvPr id="18" name="TextBox 17"/>
          <p:cNvSpPr txBox="1">
            <a:spLocks/>
          </p:cNvSpPr>
          <p:nvPr/>
        </p:nvSpPr>
        <p:spPr>
          <a:xfrm>
            <a:off x="1522664" y="2484120"/>
            <a:ext cx="1828800" cy="640080"/>
          </a:xfrm>
          <a:prstGeom prst="rect">
            <a:avLst/>
          </a:prstGeom>
          <a:solidFill>
            <a:srgbClr val="FF66FF"/>
          </a:solidFill>
          <a:ln>
            <a:solidFill>
              <a:schemeClr val="tx1"/>
            </a:solidFill>
          </a:ln>
          <a:effectLst>
            <a:glow rad="101600">
              <a:srgbClr val="00FF00"/>
            </a:glow>
            <a:reflection blurRad="6350" stA="50000" endA="300" endPos="55500" dist="50800" dir="5400000" sy="-100000" algn="bl" rotWithShape="0"/>
          </a:effectLst>
          <a:scene3d>
            <a:camera prst="orthographicFront"/>
            <a:lightRig rig="threePt" dir="t"/>
          </a:scene3d>
          <a:sp3d>
            <a:bevelT prst="angle"/>
          </a:sp3d>
        </p:spPr>
        <p:txBody>
          <a:bodyPr wrap="none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Hardware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Design</a:t>
            </a:r>
          </a:p>
        </p:txBody>
      </p:sp>
      <p:sp>
        <p:nvSpPr>
          <p:cNvPr id="20" name="TextBox 19"/>
          <p:cNvSpPr txBox="1">
            <a:spLocks/>
          </p:cNvSpPr>
          <p:nvPr/>
        </p:nvSpPr>
        <p:spPr>
          <a:xfrm>
            <a:off x="3658441" y="4998720"/>
            <a:ext cx="1828800" cy="64008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  <a:effectLst>
            <a:glow rad="101600">
              <a:srgbClr val="00FF00"/>
            </a:glow>
            <a:reflection blurRad="6350" stA="50000" endA="300" endPos="55500" dist="50800" dir="5400000" sy="-100000" algn="bl" rotWithShape="0"/>
          </a:effectLst>
          <a:scene3d>
            <a:camera prst="orthographicFront"/>
            <a:lightRig rig="threePt" dir="t"/>
          </a:scene3d>
          <a:sp3d>
            <a:bevelT prst="angle"/>
          </a:sp3d>
        </p:spPr>
        <p:txBody>
          <a:bodyPr wrap="none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System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Integration</a:t>
            </a:r>
          </a:p>
        </p:txBody>
      </p:sp>
      <p:sp>
        <p:nvSpPr>
          <p:cNvPr id="21" name="TextBox 20"/>
          <p:cNvSpPr txBox="1">
            <a:spLocks/>
          </p:cNvSpPr>
          <p:nvPr/>
        </p:nvSpPr>
        <p:spPr>
          <a:xfrm>
            <a:off x="3658441" y="5943600"/>
            <a:ext cx="1828800" cy="64008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  <a:effectLst>
            <a:glow rad="101600">
              <a:srgbClr val="00FF00"/>
            </a:glow>
            <a:reflection blurRad="6350" stA="50000" endA="300" endPos="55500" dist="50800" dir="5400000" sy="-100000" algn="bl" rotWithShape="0"/>
          </a:effectLst>
          <a:scene3d>
            <a:camera prst="orthographicFront"/>
            <a:lightRig rig="threePt" dir="t"/>
          </a:scene3d>
          <a:sp3d>
            <a:bevelT prst="angle"/>
          </a:sp3d>
        </p:spPr>
        <p:txBody>
          <a:bodyPr wrap="none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System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Validation</a:t>
            </a:r>
          </a:p>
        </p:txBody>
      </p:sp>
      <p:sp>
        <p:nvSpPr>
          <p:cNvPr id="22" name="TextBox 21"/>
          <p:cNvSpPr txBox="1">
            <a:spLocks/>
          </p:cNvSpPr>
          <p:nvPr/>
        </p:nvSpPr>
        <p:spPr>
          <a:xfrm>
            <a:off x="3658441" y="1981200"/>
            <a:ext cx="1828800" cy="640080"/>
          </a:xfrm>
          <a:prstGeom prst="rect">
            <a:avLst/>
          </a:prstGeom>
          <a:solidFill>
            <a:srgbClr val="00FF00"/>
          </a:solidFill>
          <a:ln>
            <a:solidFill>
              <a:schemeClr val="tx1"/>
            </a:solidFill>
          </a:ln>
          <a:effectLst>
            <a:glow rad="101600">
              <a:srgbClr val="00FF00"/>
            </a:glow>
            <a:reflection blurRad="6350" stA="50000" endA="300" endPos="55500" dist="50800" dir="5400000" sy="-100000" algn="bl" rotWithShape="0"/>
          </a:effectLst>
          <a:scene3d>
            <a:camera prst="orthographicFront"/>
            <a:lightRig rig="threePt" dir="t"/>
          </a:scene3d>
          <a:sp3d>
            <a:bevelT prst="angle"/>
          </a:sp3d>
        </p:spPr>
        <p:txBody>
          <a:bodyPr wrap="none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System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Architecture</a:t>
            </a:r>
          </a:p>
        </p:txBody>
      </p:sp>
      <p:sp>
        <p:nvSpPr>
          <p:cNvPr id="23" name="TextBox 22"/>
          <p:cNvSpPr txBox="1">
            <a:spLocks/>
          </p:cNvSpPr>
          <p:nvPr/>
        </p:nvSpPr>
        <p:spPr>
          <a:xfrm>
            <a:off x="3658441" y="1021080"/>
            <a:ext cx="1828800" cy="640080"/>
          </a:xfrm>
          <a:prstGeom prst="rect">
            <a:avLst/>
          </a:prstGeom>
          <a:solidFill>
            <a:srgbClr val="00FFFF"/>
          </a:solidFill>
          <a:ln>
            <a:solidFill>
              <a:srgbClr val="00FFFF"/>
            </a:solidFill>
          </a:ln>
          <a:effectLst>
            <a:glow rad="101600">
              <a:srgbClr val="00FF00"/>
            </a:glow>
            <a:reflection blurRad="6350" stA="50000" endA="300" endPos="55500" dist="50800" dir="5400000" sy="-100000" algn="bl" rotWithShape="0"/>
          </a:effectLst>
          <a:scene3d>
            <a:camera prst="orthographicFront"/>
            <a:lightRig rig="threePt" dir="t"/>
          </a:scene3d>
          <a:sp3d>
            <a:bevelT prst="angle"/>
          </a:sp3d>
        </p:spPr>
        <p:txBody>
          <a:bodyPr wrap="none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Specification</a:t>
            </a:r>
          </a:p>
        </p:txBody>
      </p:sp>
      <p:sp>
        <p:nvSpPr>
          <p:cNvPr id="24" name="TextBox 23"/>
          <p:cNvSpPr txBox="1">
            <a:spLocks/>
          </p:cNvSpPr>
          <p:nvPr/>
        </p:nvSpPr>
        <p:spPr>
          <a:xfrm>
            <a:off x="3658441" y="76200"/>
            <a:ext cx="1828800" cy="64008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  <a:effectLst>
            <a:glow rad="101600">
              <a:srgbClr val="00FF00"/>
            </a:glow>
            <a:reflection blurRad="6350" stA="50000" endA="300" endPos="55500" dist="50800" dir="5400000" sy="-100000" algn="bl" rotWithShape="0"/>
          </a:effectLst>
          <a:scene3d>
            <a:camera prst="orthographicFront"/>
            <a:lightRig rig="threePt" dir="t"/>
          </a:scene3d>
          <a:sp3d>
            <a:bevelT prst="angle"/>
          </a:sp3d>
        </p:spPr>
        <p:txBody>
          <a:bodyPr wrap="none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Requirements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Analysis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486400" y="685800"/>
            <a:ext cx="23074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Requirements Document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486400" y="1447800"/>
            <a:ext cx="22141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Functional Specification</a:t>
            </a:r>
          </a:p>
        </p:txBody>
      </p:sp>
      <p:cxnSp>
        <p:nvCxnSpPr>
          <p:cNvPr id="27" name="Straight Arrow Connector 26"/>
          <p:cNvCxnSpPr>
            <a:stCxn id="24" idx="2"/>
            <a:endCxn id="23" idx="0"/>
          </p:cNvCxnSpPr>
          <p:nvPr/>
        </p:nvCxnSpPr>
        <p:spPr>
          <a:xfrm>
            <a:off x="4572841" y="716280"/>
            <a:ext cx="0" cy="304800"/>
          </a:xfrm>
          <a:prstGeom prst="straightConnector1">
            <a:avLst/>
          </a:prstGeom>
          <a:ln w="38100">
            <a:solidFill>
              <a:srgbClr val="FF33CC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4572841" y="1676400"/>
            <a:ext cx="0" cy="30480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2439241" y="3124200"/>
            <a:ext cx="0" cy="304800"/>
          </a:xfrm>
          <a:prstGeom prst="straightConnector1">
            <a:avLst/>
          </a:prstGeom>
          <a:ln w="38100">
            <a:solidFill>
              <a:srgbClr val="FF33CC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2439241" y="4038600"/>
            <a:ext cx="0" cy="304800"/>
          </a:xfrm>
          <a:prstGeom prst="straightConnector1">
            <a:avLst/>
          </a:prstGeom>
          <a:ln w="38100">
            <a:solidFill>
              <a:srgbClr val="FF33CC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4572841" y="5638800"/>
            <a:ext cx="0" cy="304800"/>
          </a:xfrm>
          <a:prstGeom prst="straightConnector1">
            <a:avLst/>
          </a:prstGeom>
          <a:ln w="38100">
            <a:solidFill>
              <a:srgbClr val="FF33CC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stCxn id="22" idx="1"/>
            <a:endCxn id="18" idx="0"/>
          </p:cNvCxnSpPr>
          <p:nvPr/>
        </p:nvCxnSpPr>
        <p:spPr>
          <a:xfrm rot="10800000" flipV="1">
            <a:off x="2437065" y="2301240"/>
            <a:ext cx="1221377" cy="182880"/>
          </a:xfrm>
          <a:prstGeom prst="bentConnector2">
            <a:avLst/>
          </a:prstGeom>
          <a:ln w="38100">
            <a:solidFill>
              <a:srgbClr val="FF33CC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348737" y="1792069"/>
            <a:ext cx="21240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Hardware Architecture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Specification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227759" y="3048000"/>
            <a:ext cx="14064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Block Diagram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230569" y="3886200"/>
            <a:ext cx="11894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Schematics,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Prototypes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685800" y="4953000"/>
            <a:ext cx="17348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Verified Hardware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5564857" y="5257800"/>
            <a:ext cx="25008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Verified System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(does it work as designed?)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5563441" y="5943600"/>
            <a:ext cx="29098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Validated System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(does it meet all requirements?)</a:t>
            </a:r>
          </a:p>
        </p:txBody>
      </p:sp>
      <p:sp>
        <p:nvSpPr>
          <p:cNvPr id="39" name="TextBox 38"/>
          <p:cNvSpPr txBox="1">
            <a:spLocks/>
          </p:cNvSpPr>
          <p:nvPr/>
        </p:nvSpPr>
        <p:spPr>
          <a:xfrm>
            <a:off x="5853001" y="3398520"/>
            <a:ext cx="1828800" cy="64008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  <a:effectLst>
            <a:glow rad="101600">
              <a:srgbClr val="00FF00"/>
            </a:glow>
            <a:reflection blurRad="6350" stA="50000" endA="300" endPos="55500" dist="50800" dir="5400000" sy="-100000" algn="bl" rotWithShape="0"/>
          </a:effectLst>
          <a:scene3d>
            <a:camera prst="orthographicFront"/>
            <a:lightRig rig="threePt" dir="t"/>
          </a:scene3d>
          <a:sp3d>
            <a:bevelT prst="angle"/>
          </a:sp3d>
        </p:spPr>
        <p:txBody>
          <a:bodyPr wrap="none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Software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Implementation</a:t>
            </a:r>
          </a:p>
        </p:txBody>
      </p:sp>
      <p:sp>
        <p:nvSpPr>
          <p:cNvPr id="40" name="TextBox 39"/>
          <p:cNvSpPr txBox="1">
            <a:spLocks/>
          </p:cNvSpPr>
          <p:nvPr/>
        </p:nvSpPr>
        <p:spPr>
          <a:xfrm>
            <a:off x="5868241" y="4312920"/>
            <a:ext cx="1828800" cy="64008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  <a:effectLst>
            <a:glow rad="101600">
              <a:srgbClr val="00FF00"/>
            </a:glow>
            <a:reflection blurRad="6350" stA="50000" endA="300" endPos="55500" dist="50800" dir="5400000" sy="-100000" algn="bl" rotWithShape="0"/>
          </a:effectLst>
          <a:scene3d>
            <a:camera prst="orthographicFront"/>
            <a:lightRig rig="threePt" dir="t"/>
          </a:scene3d>
          <a:sp3d>
            <a:bevelT prst="angle"/>
          </a:sp3d>
        </p:spPr>
        <p:txBody>
          <a:bodyPr wrap="none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Software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Testing</a:t>
            </a:r>
          </a:p>
        </p:txBody>
      </p:sp>
      <p:sp>
        <p:nvSpPr>
          <p:cNvPr id="41" name="TextBox 40"/>
          <p:cNvSpPr txBox="1">
            <a:spLocks/>
          </p:cNvSpPr>
          <p:nvPr/>
        </p:nvSpPr>
        <p:spPr>
          <a:xfrm>
            <a:off x="5820344" y="2484120"/>
            <a:ext cx="1828800" cy="64008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  <a:effectLst>
            <a:glow rad="101600">
              <a:srgbClr val="00FF00"/>
            </a:glow>
            <a:reflection blurRad="6350" stA="50000" endA="300" endPos="55500" dist="50800" dir="5400000" sy="-100000" algn="bl" rotWithShape="0"/>
          </a:effectLst>
          <a:scene3d>
            <a:camera prst="orthographicFront"/>
            <a:lightRig rig="threePt" dir="t"/>
          </a:scene3d>
          <a:sp3d>
            <a:bevelT prst="angle"/>
          </a:sp3d>
        </p:spPr>
        <p:txBody>
          <a:bodyPr wrap="none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Software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Design</a:t>
            </a:r>
          </a:p>
        </p:txBody>
      </p:sp>
      <p:cxnSp>
        <p:nvCxnSpPr>
          <p:cNvPr id="42" name="Straight Arrow Connector 41"/>
          <p:cNvCxnSpPr/>
          <p:nvPr/>
        </p:nvCxnSpPr>
        <p:spPr>
          <a:xfrm>
            <a:off x="6736921" y="3124200"/>
            <a:ext cx="0" cy="304800"/>
          </a:xfrm>
          <a:prstGeom prst="straightConnector1">
            <a:avLst/>
          </a:prstGeom>
          <a:ln w="38100">
            <a:solidFill>
              <a:srgbClr val="FF33CC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6736921" y="4038600"/>
            <a:ext cx="0" cy="304800"/>
          </a:xfrm>
          <a:prstGeom prst="straightConnector1">
            <a:avLst/>
          </a:prstGeom>
          <a:ln w="38100">
            <a:solidFill>
              <a:srgbClr val="FF33CC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6858000" y="1828800"/>
            <a:ext cx="20560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Software Architecture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Specification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7688127" y="2971800"/>
            <a:ext cx="12731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Module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Specification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7696200" y="3962400"/>
            <a:ext cx="9300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Modules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Coded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6879318" y="4953000"/>
            <a:ext cx="16668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Verified Software</a:t>
            </a:r>
          </a:p>
        </p:txBody>
      </p:sp>
      <p:cxnSp>
        <p:nvCxnSpPr>
          <p:cNvPr id="48" name="Elbow Connector 47"/>
          <p:cNvCxnSpPr>
            <a:stCxn id="22" idx="3"/>
            <a:endCxn id="41" idx="0"/>
          </p:cNvCxnSpPr>
          <p:nvPr/>
        </p:nvCxnSpPr>
        <p:spPr>
          <a:xfrm>
            <a:off x="5487241" y="2301240"/>
            <a:ext cx="1247503" cy="182880"/>
          </a:xfrm>
          <a:prstGeom prst="bentConnector2">
            <a:avLst/>
          </a:prstGeom>
          <a:ln w="38100">
            <a:solidFill>
              <a:srgbClr val="FF33CC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>
            <a:off x="4581378" y="4643952"/>
            <a:ext cx="841" cy="389989"/>
          </a:xfrm>
          <a:prstGeom prst="straightConnector1">
            <a:avLst/>
          </a:prstGeom>
          <a:ln w="38100">
            <a:solidFill>
              <a:srgbClr val="FF33CC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>
            <a:off x="4572000" y="1661160"/>
            <a:ext cx="0" cy="304800"/>
          </a:xfrm>
          <a:prstGeom prst="straightConnector1">
            <a:avLst/>
          </a:prstGeom>
          <a:ln w="38100">
            <a:solidFill>
              <a:srgbClr val="FF33CC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14" idx="3"/>
            <a:endCxn id="40" idx="1"/>
          </p:cNvCxnSpPr>
          <p:nvPr/>
        </p:nvCxnSpPr>
        <p:spPr>
          <a:xfrm>
            <a:off x="3399361" y="4632960"/>
            <a:ext cx="2468880" cy="0"/>
          </a:xfrm>
          <a:prstGeom prst="line">
            <a:avLst/>
          </a:prstGeom>
          <a:ln w="28575">
            <a:solidFill>
              <a:srgbClr val="FF33CC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930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 animBg="1"/>
      <p:bldP spid="18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/>
      <p:bldP spid="26" grpId="0"/>
      <p:bldP spid="33" grpId="0"/>
      <p:bldP spid="34" grpId="0"/>
      <p:bldP spid="35" grpId="0"/>
      <p:bldP spid="36" grpId="0"/>
      <p:bldP spid="37" grpId="0"/>
      <p:bldP spid="38" grpId="0"/>
      <p:bldP spid="39" grpId="0" animBg="1"/>
      <p:bldP spid="40" grpId="0" animBg="1"/>
      <p:bldP spid="41" grpId="0" animBg="1"/>
      <p:bldP spid="44" grpId="0"/>
      <p:bldP spid="45" grpId="0"/>
      <p:bldP spid="46" grpId="0"/>
      <p:bldP spid="4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762000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The System Requirements Specification (</a:t>
            </a:r>
            <a:r>
              <a:rPr lang="en-US" sz="3600" dirty="0" err="1"/>
              <a:t>SyRS</a:t>
            </a:r>
            <a:r>
              <a:rPr lang="en-US" sz="3600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808037"/>
            <a:ext cx="8763000" cy="50593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/>
              <a:t>IEEE guidelines:</a:t>
            </a:r>
          </a:p>
          <a:p>
            <a:pPr marL="0" indent="0">
              <a:buNone/>
            </a:pPr>
            <a:endParaRPr lang="en-US" sz="800" dirty="0"/>
          </a:p>
          <a:p>
            <a:r>
              <a:rPr lang="en-US" sz="2400" dirty="0"/>
              <a:t>distinction between the system requirements (what the system must do, the </a:t>
            </a:r>
            <a:r>
              <a:rPr lang="en-US" sz="2400" dirty="0" err="1"/>
              <a:t>SyRS</a:t>
            </a:r>
            <a:r>
              <a:rPr lang="en-US" sz="2400" dirty="0"/>
              <a:t>) and process requirements (how to construct the system, the design document)</a:t>
            </a:r>
          </a:p>
          <a:p>
            <a:r>
              <a:rPr lang="en-US" sz="2400" dirty="0"/>
              <a:t>the </a:t>
            </a:r>
            <a:r>
              <a:rPr lang="en-US" sz="2400" dirty="0" err="1"/>
              <a:t>SyRS</a:t>
            </a:r>
            <a:r>
              <a:rPr lang="en-US" sz="2400" dirty="0"/>
              <a:t> provides a ‘black-box’ description of what the system must do, in terms of the system’s interactions or interfaces with its external environment.</a:t>
            </a:r>
          </a:p>
          <a:p>
            <a:r>
              <a:rPr lang="en-US" sz="2400" dirty="0"/>
              <a:t>the </a:t>
            </a:r>
            <a:r>
              <a:rPr lang="en-US" sz="2400" dirty="0" err="1"/>
              <a:t>SyRS</a:t>
            </a:r>
            <a:r>
              <a:rPr lang="en-US" sz="2400" dirty="0"/>
              <a:t> completely describes all inputs, outputs, and required relationships between inputs and outputs.</a:t>
            </a:r>
          </a:p>
          <a:p>
            <a:r>
              <a:rPr lang="en-US" sz="2400" dirty="0"/>
              <a:t>“a well-formed requirement is a statement of system functionality (a capability) that can be validated, that must be met or possessed by a system to solve a customer problem , and that is qualified by measurable conditions and bounded by constraints.”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81000" y="6138446"/>
            <a:ext cx="8534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from: </a:t>
            </a:r>
            <a:r>
              <a:rPr lang="en-US" sz="1600" b="1" dirty="0"/>
              <a:t>IEEE Guide for Developing System Requirements Specifications, IEEE </a:t>
            </a:r>
            <a:r>
              <a:rPr lang="en-US" sz="1600" b="1" dirty="0" err="1"/>
              <a:t>Std</a:t>
            </a:r>
            <a:r>
              <a:rPr lang="en-US" sz="1600" b="1" dirty="0"/>
              <a:t> 1233, 1998 Edition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897630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5909"/>
            <a:ext cx="8229600" cy="457200"/>
          </a:xfr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r>
              <a:rPr lang="en-US" sz="3200" b="1" dirty="0">
                <a:solidFill>
                  <a:srgbClr val="FF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Topic for today’s lecture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0696" y="1658144"/>
            <a:ext cx="8153400" cy="4038600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000" b="1" i="1" dirty="0">
                <a:solidFill>
                  <a:srgbClr val="00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write C code to control pixels on an LCD matrix display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000" b="1" i="1" dirty="0">
                <a:solidFill>
                  <a:srgbClr val="00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describe the concept of structured design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000" b="1" i="1" dirty="0">
                <a:solidFill>
                  <a:srgbClr val="00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describe Unified Markup Language tools developed for system design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000" b="1" i="1" dirty="0">
                <a:solidFill>
                  <a:srgbClr val="00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produce a UML state diagram to describe your project design concept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000" b="1" i="1" dirty="0">
                <a:solidFill>
                  <a:srgbClr val="00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produce a specifications requirements document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000" b="1" i="1" dirty="0">
                <a:solidFill>
                  <a:srgbClr val="00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begin work on your embedded system design document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6611779"/>
            <a:ext cx="9144000" cy="25391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00FF00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Times New Roman" panose="02020603050405020304" pitchFamily="18" charset="0"/>
              </a:rPr>
              <a:t>Dr. Nabeeh Kandalaft		EGR226 Grand valley State University		</a:t>
            </a:r>
          </a:p>
        </p:txBody>
      </p:sp>
    </p:spTree>
    <p:extLst>
      <p:ext uri="{BB962C8B-B14F-4D97-AF65-F5344CB8AC3E}">
        <p14:creationId xmlns:p14="http://schemas.microsoft.com/office/powerpoint/2010/main" val="2830391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762000"/>
          </a:xfrm>
        </p:spPr>
        <p:txBody>
          <a:bodyPr>
            <a:normAutofit/>
          </a:bodyPr>
          <a:lstStyle/>
          <a:p>
            <a:r>
              <a:rPr lang="en-US" sz="3600" dirty="0"/>
              <a:t>The </a:t>
            </a:r>
            <a:r>
              <a:rPr lang="en-US" sz="3600" dirty="0" err="1"/>
              <a:t>SYstem</a:t>
            </a:r>
            <a:r>
              <a:rPr lang="en-US" sz="3600" dirty="0"/>
              <a:t> Requirements Specification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990600"/>
            <a:ext cx="8610600" cy="50593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Each requirement (numbered e.g., </a:t>
            </a:r>
            <a:r>
              <a:rPr lang="en-US" sz="2400" b="1" dirty="0"/>
              <a:t>Req. 1</a:t>
            </a:r>
            <a:r>
              <a:rPr lang="en-US" sz="2400" dirty="0"/>
              <a:t>) must possess the following properties:</a:t>
            </a:r>
          </a:p>
          <a:p>
            <a:pPr marL="0" indent="0">
              <a:buNone/>
            </a:pPr>
            <a:r>
              <a:rPr lang="en-US" sz="2400" dirty="0"/>
              <a:t>a)  </a:t>
            </a:r>
            <a:r>
              <a:rPr lang="en-US" sz="2400" i="1" dirty="0"/>
              <a:t>Abstract.  </a:t>
            </a:r>
            <a:r>
              <a:rPr lang="en-US" sz="2400" dirty="0"/>
              <a:t>Each requirement must be implementation independent.</a:t>
            </a:r>
          </a:p>
          <a:p>
            <a:pPr marL="0" indent="0">
              <a:buNone/>
            </a:pPr>
            <a:r>
              <a:rPr lang="en-US" sz="2400" dirty="0"/>
              <a:t>b)  </a:t>
            </a:r>
            <a:r>
              <a:rPr lang="en-US" sz="2400" i="1" dirty="0"/>
              <a:t>Unambiguous.  </a:t>
            </a:r>
            <a:r>
              <a:rPr lang="en-US" sz="2400" dirty="0"/>
              <a:t>Each requirement must be stated in such a way so that it can be interpreted in only one way.</a:t>
            </a:r>
          </a:p>
          <a:p>
            <a:pPr marL="0" indent="0">
              <a:buNone/>
            </a:pPr>
            <a:r>
              <a:rPr lang="en-US" sz="2400" dirty="0"/>
              <a:t>c)  </a:t>
            </a:r>
            <a:r>
              <a:rPr lang="en-US" sz="2400" i="1" dirty="0"/>
              <a:t>Traceable.  </a:t>
            </a:r>
            <a:r>
              <a:rPr lang="en-US" sz="2400" dirty="0"/>
              <a:t>For each requirement it must be feasible to determine a relationship between specific documented customer statement(s) of need and the specific statements in the definition of the system given in the </a:t>
            </a:r>
            <a:r>
              <a:rPr lang="en-US" sz="2400" dirty="0" err="1"/>
              <a:t>SyRS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r>
              <a:rPr lang="en-US" sz="2400" dirty="0"/>
              <a:t>d) Verifiable Each requirement must have the means to prove that the system satisfies the requirements.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81000" y="6019800"/>
            <a:ext cx="8534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from: </a:t>
            </a:r>
            <a:r>
              <a:rPr lang="en-US" sz="1600" b="1" dirty="0"/>
              <a:t>IEEE Guide for Developing System Requirements Specifications, IEEE </a:t>
            </a:r>
            <a:r>
              <a:rPr lang="en-US" sz="1600" b="1" dirty="0" err="1"/>
              <a:t>Std</a:t>
            </a:r>
            <a:r>
              <a:rPr lang="en-US" sz="1600" b="1" dirty="0"/>
              <a:t> 1233, 1998 Edition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298123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Verification vs Validation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Validation:  DONE FIRST!</a:t>
            </a:r>
          </a:p>
          <a:p>
            <a:pPr lvl="1"/>
            <a:r>
              <a:rPr lang="en-US" dirty="0"/>
              <a:t>Does your specification meet customer intent</a:t>
            </a:r>
          </a:p>
          <a:p>
            <a:pPr lvl="1"/>
            <a:endParaRPr lang="en-US" dirty="0"/>
          </a:p>
          <a:p>
            <a:r>
              <a:rPr lang="en-US" dirty="0"/>
              <a:t>Verification</a:t>
            </a:r>
          </a:p>
          <a:p>
            <a:pPr lvl="1"/>
            <a:r>
              <a:rPr lang="en-US" dirty="0"/>
              <a:t>Does your product meet the requirement </a:t>
            </a:r>
          </a:p>
          <a:p>
            <a:pPr lvl="2"/>
            <a:r>
              <a:rPr lang="en-US" dirty="0"/>
              <a:t>Test</a:t>
            </a:r>
          </a:p>
          <a:p>
            <a:pPr lvl="2"/>
            <a:r>
              <a:rPr lang="en-US" dirty="0"/>
              <a:t>Inspection</a:t>
            </a:r>
          </a:p>
          <a:p>
            <a:pPr lvl="2"/>
            <a:r>
              <a:rPr lang="en-US" dirty="0"/>
              <a:t>Analyze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29792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762000"/>
          </a:xfrm>
        </p:spPr>
        <p:txBody>
          <a:bodyPr>
            <a:normAutofit/>
          </a:bodyPr>
          <a:lstStyle/>
          <a:p>
            <a:r>
              <a:rPr lang="en-US" sz="3600" dirty="0"/>
              <a:t>The </a:t>
            </a:r>
            <a:r>
              <a:rPr lang="en-US" sz="3600" dirty="0" err="1"/>
              <a:t>SYstem</a:t>
            </a:r>
            <a:r>
              <a:rPr lang="en-US" sz="3600" dirty="0"/>
              <a:t> Requirements Specification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838200"/>
            <a:ext cx="8610600" cy="50593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200" dirty="0"/>
              <a:t>What you need to do: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dirty="0"/>
              <a:t>Review the </a:t>
            </a:r>
            <a:r>
              <a:rPr lang="en-US" sz="2200" dirty="0">
                <a:hlinkClick r:id="rId2" action="ppaction://hlinkfile"/>
              </a:rPr>
              <a:t>project description document</a:t>
            </a:r>
            <a:endParaRPr lang="en-US" sz="2200" dirty="0"/>
          </a:p>
          <a:p>
            <a:pPr marL="457200" indent="-457200">
              <a:buFont typeface="+mj-lt"/>
              <a:buAutoNum type="arabicPeriod"/>
            </a:pPr>
            <a:r>
              <a:rPr lang="en-US" sz="2200" dirty="0"/>
              <a:t>Get with your partner and decide what your design must accomplish</a:t>
            </a:r>
          </a:p>
          <a:p>
            <a:pPr marL="857250" lvl="1" indent="-457200">
              <a:buFont typeface="Calibri" panose="020F0502020204030204" pitchFamily="34" charset="0"/>
              <a:buChar char="─"/>
            </a:pPr>
            <a:r>
              <a:rPr lang="en-US" sz="2200" dirty="0"/>
              <a:t>The core requirements use the key word “must”*, the extra features use the key word “may”</a:t>
            </a:r>
          </a:p>
          <a:p>
            <a:pPr marL="857250" lvl="1" indent="-457200">
              <a:buFont typeface="Calibri" panose="020F0502020204030204" pitchFamily="34" charset="0"/>
              <a:buChar char="─"/>
            </a:pPr>
            <a:r>
              <a:rPr lang="en-US" sz="2200" dirty="0"/>
              <a:t>Number the requirements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dirty="0"/>
              <a:t>Write the System Requirements Specification document with the following parts:</a:t>
            </a:r>
          </a:p>
          <a:p>
            <a:pPr lvl="1"/>
            <a:r>
              <a:rPr lang="en-US" sz="2200" dirty="0"/>
              <a:t>Introduction with purpose and goals of your embedded system</a:t>
            </a:r>
          </a:p>
          <a:p>
            <a:pPr lvl="1"/>
            <a:r>
              <a:rPr lang="en-US" sz="2200" dirty="0"/>
              <a:t>A block diagram showing the major components</a:t>
            </a:r>
          </a:p>
          <a:p>
            <a:pPr lvl="1"/>
            <a:r>
              <a:rPr lang="en-US" sz="2200" dirty="0"/>
              <a:t>A “walk through” of the user interface</a:t>
            </a:r>
          </a:p>
          <a:p>
            <a:pPr lvl="1"/>
            <a:r>
              <a:rPr lang="en-US" sz="2200" dirty="0"/>
              <a:t>A list of requirements written as described in the previous slide</a:t>
            </a:r>
          </a:p>
          <a:p>
            <a:pPr lvl="1"/>
            <a:r>
              <a:rPr lang="en-US" sz="2200" dirty="0"/>
              <a:t>A verification and validation plan</a:t>
            </a:r>
          </a:p>
          <a:p>
            <a:pPr lvl="1"/>
            <a:r>
              <a:rPr lang="en-US" sz="2200" dirty="0"/>
              <a:t>A timeline for the project with weekly milestones</a:t>
            </a:r>
          </a:p>
          <a:p>
            <a:pPr marL="0" indent="0">
              <a:buNone/>
            </a:pPr>
            <a:endParaRPr lang="en-US" sz="2200" dirty="0"/>
          </a:p>
        </p:txBody>
      </p:sp>
      <p:sp>
        <p:nvSpPr>
          <p:cNvPr id="4" name="TextBox 3"/>
          <p:cNvSpPr txBox="1"/>
          <p:nvPr/>
        </p:nvSpPr>
        <p:spPr>
          <a:xfrm>
            <a:off x="318137" y="6400800"/>
            <a:ext cx="82924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*For an interesting discussion of legal </a:t>
            </a:r>
            <a:r>
              <a:rPr lang="en-US" sz="1200" dirty="0" err="1"/>
              <a:t>terminiology</a:t>
            </a:r>
            <a:r>
              <a:rPr lang="en-US" sz="1200" dirty="0"/>
              <a:t>, see http://www.faa.gov/about/initiatives/plain_language/articles/mandatory/</a:t>
            </a:r>
          </a:p>
        </p:txBody>
      </p:sp>
    </p:spTree>
    <p:extLst>
      <p:ext uri="{BB962C8B-B14F-4D97-AF65-F5344CB8AC3E}">
        <p14:creationId xmlns:p14="http://schemas.microsoft.com/office/powerpoint/2010/main" val="935123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76200" y="884237"/>
            <a:ext cx="8839200" cy="6278563"/>
          </a:xfrm>
          <a:noFill/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dirty="0"/>
              <a:t>Describing an embedded system’s behavior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US" sz="2400" dirty="0"/>
              <a:t>Unified Modeling Language (UML) was developed as a computer science standard to develop object oriented system design (and is used in other areas)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US" sz="2400" dirty="0"/>
              <a:t>One tool, a state machine diagram (</a:t>
            </a:r>
            <a:r>
              <a:rPr lang="en-US" sz="2400" dirty="0" err="1"/>
              <a:t>statechart</a:t>
            </a:r>
            <a:r>
              <a:rPr lang="en-US" sz="2400" dirty="0"/>
              <a:t>), is used for modeling system behavior through finite state transitions.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US" sz="2400" dirty="0"/>
              <a:t>This will be a useful tool in developing your embedded system design</a:t>
            </a:r>
          </a:p>
        </p:txBody>
      </p:sp>
      <p:sp>
        <p:nvSpPr>
          <p:cNvPr id="5124" name="Rectangle 7"/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8229600" cy="762000"/>
          </a:xfrm>
          <a:noFill/>
        </p:spPr>
        <p:txBody>
          <a:bodyPr>
            <a:normAutofit/>
          </a:bodyPr>
          <a:lstStyle/>
          <a:p>
            <a:r>
              <a:rPr lang="en-US" sz="3600" dirty="0"/>
              <a:t>Developing a System Architecture</a:t>
            </a:r>
          </a:p>
        </p:txBody>
      </p:sp>
    </p:spTree>
    <p:extLst>
      <p:ext uri="{BB962C8B-B14F-4D97-AF65-F5344CB8AC3E}">
        <p14:creationId xmlns:p14="http://schemas.microsoft.com/office/powerpoint/2010/main" val="1258656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Rectangle 7"/>
          <p:cNvSpPr>
            <a:spLocks noGrp="1" noChangeArrowheads="1"/>
          </p:cNvSpPr>
          <p:nvPr>
            <p:ph type="title"/>
          </p:nvPr>
        </p:nvSpPr>
        <p:spPr>
          <a:xfrm>
            <a:off x="0" y="53340"/>
            <a:ext cx="9144000" cy="762000"/>
          </a:xfrm>
          <a:noFill/>
        </p:spPr>
        <p:txBody>
          <a:bodyPr>
            <a:normAutofit fontScale="90000"/>
          </a:bodyPr>
          <a:lstStyle/>
          <a:p>
            <a:r>
              <a:rPr lang="en-US" sz="4000" dirty="0"/>
              <a:t>System Architecture – UML </a:t>
            </a:r>
            <a:r>
              <a:rPr lang="en-US" sz="4000" dirty="0" err="1"/>
              <a:t>Statechart</a:t>
            </a:r>
            <a:r>
              <a:rPr lang="en-US" sz="4000" dirty="0"/>
              <a:t> Diagram</a:t>
            </a:r>
          </a:p>
        </p:txBody>
      </p:sp>
      <p:sp>
        <p:nvSpPr>
          <p:cNvPr id="2" name="Rectangle 1"/>
          <p:cNvSpPr/>
          <p:nvPr/>
        </p:nvSpPr>
        <p:spPr>
          <a:xfrm>
            <a:off x="0" y="762000"/>
            <a:ext cx="2956560" cy="59400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</a:rPr>
              <a:t>state nodes connected with transitions triggered by events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</a:rPr>
              <a:t>models dynamic aspects of a system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</a:rPr>
              <a:t>models how the system reacts to inputs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</a:rPr>
              <a:t>describes different states of the system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</a:rPr>
              <a:t>defines a state machine to model the system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2284" y="1066800"/>
            <a:ext cx="6155516" cy="4953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098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152400" y="808037"/>
            <a:ext cx="8686800" cy="6278563"/>
          </a:xfrm>
          <a:noFill/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dirty="0"/>
              <a:t>In extending the finite state machine structure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A state models a situation during which some condition holds.</a:t>
            </a:r>
          </a:p>
          <a:p>
            <a:pPr lvl="2">
              <a:lnSpc>
                <a:spcPct val="90000"/>
              </a:lnSpc>
            </a:pPr>
            <a:r>
              <a:rPr lang="en-US" dirty="0"/>
              <a:t>a static situation such as an object waiting for some external event to occur.</a:t>
            </a:r>
          </a:p>
          <a:p>
            <a:pPr lvl="3">
              <a:lnSpc>
                <a:spcPct val="90000"/>
              </a:lnSpc>
            </a:pPr>
            <a:r>
              <a:rPr lang="en-US" sz="2400" dirty="0"/>
              <a:t>the event is said to “trigger” an action</a:t>
            </a:r>
          </a:p>
          <a:p>
            <a:pPr lvl="2">
              <a:lnSpc>
                <a:spcPct val="90000"/>
              </a:lnSpc>
            </a:pPr>
            <a:r>
              <a:rPr lang="en-US" dirty="0"/>
              <a:t>a dynamic conditions such as the process of performing some behavior.</a:t>
            </a:r>
          </a:p>
          <a:p>
            <a:pPr lvl="2">
              <a:lnSpc>
                <a:spcPct val="90000"/>
              </a:lnSpc>
            </a:pPr>
            <a:r>
              <a:rPr lang="en-US" dirty="0"/>
              <a:t>enters the state when the behavior commences and leaves it as soon as the behavior is completed</a:t>
            </a:r>
          </a:p>
          <a:p>
            <a:pPr lvl="2">
              <a:lnSpc>
                <a:spcPct val="90000"/>
              </a:lnSpc>
            </a:pPr>
            <a:endParaRPr lang="en-US" dirty="0"/>
          </a:p>
          <a:p>
            <a:pPr marL="914400" lvl="2" indent="0">
              <a:lnSpc>
                <a:spcPct val="90000"/>
              </a:lnSpc>
              <a:buNone/>
            </a:pPr>
            <a:endParaRPr lang="en-US" dirty="0"/>
          </a:p>
          <a:p>
            <a:pPr lvl="1">
              <a:lnSpc>
                <a:spcPct val="90000"/>
              </a:lnSpc>
            </a:pPr>
            <a:r>
              <a:rPr lang="en-US" sz="2400" dirty="0"/>
              <a:t>The UML defines the following kinds of states:</a:t>
            </a:r>
            <a:endParaRPr lang="en-US" dirty="0"/>
          </a:p>
          <a:p>
            <a:pPr lvl="2">
              <a:lnSpc>
                <a:spcPct val="90000"/>
              </a:lnSpc>
            </a:pPr>
            <a:r>
              <a:rPr lang="en-US" dirty="0"/>
              <a:t>simple state,</a:t>
            </a:r>
          </a:p>
          <a:p>
            <a:pPr lvl="2">
              <a:lnSpc>
                <a:spcPct val="90000"/>
              </a:lnSpc>
            </a:pPr>
            <a:r>
              <a:rPr lang="en-US" dirty="0"/>
              <a:t>composite state.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762000"/>
          </a:xfrm>
          <a:noFill/>
        </p:spPr>
        <p:txBody>
          <a:bodyPr>
            <a:normAutofit/>
          </a:bodyPr>
          <a:lstStyle/>
          <a:p>
            <a:r>
              <a:rPr lang="en-US" sz="4000" dirty="0"/>
              <a:t>UML Behavioral State Machine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400" y="2057400"/>
            <a:ext cx="1491343" cy="83744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3571" y="3886200"/>
            <a:ext cx="1905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779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228600" y="914400"/>
            <a:ext cx="8763000" cy="6096000"/>
          </a:xfrm>
          <a:noFill/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2400" dirty="0"/>
              <a:t>A </a:t>
            </a:r>
            <a:r>
              <a:rPr lang="en-US" sz="2400" b="1" dirty="0"/>
              <a:t>simple state</a:t>
            </a:r>
            <a:r>
              <a:rPr lang="en-US" sz="2400" dirty="0"/>
              <a:t> is a state that does not have sub states.</a:t>
            </a:r>
          </a:p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2400" dirty="0"/>
              <a:t>Drawn as a rectangle with rounded corners and the state name inside the rectangle.</a:t>
            </a:r>
          </a:p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en-US" dirty="0"/>
          </a:p>
          <a:p>
            <a:pPr lvl="1">
              <a:lnSpc>
                <a:spcPct val="90000"/>
              </a:lnSpc>
            </a:pPr>
            <a:r>
              <a:rPr lang="en-US" sz="2400" dirty="0"/>
              <a:t>Simple state may have compartments:</a:t>
            </a:r>
          </a:p>
          <a:p>
            <a:pPr lvl="2"/>
            <a:r>
              <a:rPr lang="en-US" dirty="0"/>
              <a:t>name compartment</a:t>
            </a:r>
          </a:p>
          <a:p>
            <a:pPr lvl="2"/>
            <a:r>
              <a:rPr lang="en-US" dirty="0"/>
              <a:t>internal activities compartment</a:t>
            </a:r>
          </a:p>
          <a:p>
            <a:pPr lvl="3"/>
            <a:r>
              <a:rPr lang="en-US" sz="2400" dirty="0"/>
              <a:t>holds a list of internal actions or state activities that are performed while in the state</a:t>
            </a:r>
          </a:p>
          <a:p>
            <a:pPr lvl="3"/>
            <a:r>
              <a:rPr lang="en-US" sz="2400" dirty="0"/>
              <a:t>activity label identifies the circumstances under which the behavior will be invoked.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2611" y="1752600"/>
            <a:ext cx="1628389" cy="9144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400" y="2514600"/>
            <a:ext cx="1905000" cy="1371600"/>
          </a:xfrm>
          <a:prstGeom prst="rect">
            <a:avLst/>
          </a:prstGeom>
        </p:spPr>
      </p:pic>
      <p:sp>
        <p:nvSpPr>
          <p:cNvPr id="7" name="Rectangle 7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762000"/>
          </a:xfrm>
          <a:noFill/>
        </p:spPr>
        <p:txBody>
          <a:bodyPr>
            <a:normAutofit/>
          </a:bodyPr>
          <a:lstStyle/>
          <a:p>
            <a:r>
              <a:rPr lang="en-US" sz="3600" dirty="0"/>
              <a:t>UML Behavioral State Machine</a:t>
            </a:r>
          </a:p>
        </p:txBody>
      </p:sp>
    </p:spTree>
    <p:extLst>
      <p:ext uri="{BB962C8B-B14F-4D97-AF65-F5344CB8AC3E}">
        <p14:creationId xmlns:p14="http://schemas.microsoft.com/office/powerpoint/2010/main" val="3297246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152400" y="808037"/>
            <a:ext cx="8991600" cy="6278563"/>
          </a:xfrm>
          <a:noFill/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2400" dirty="0"/>
              <a:t>A</a:t>
            </a:r>
            <a:r>
              <a:rPr lang="en-US" sz="2400" b="1" dirty="0"/>
              <a:t> composite state</a:t>
            </a:r>
            <a:r>
              <a:rPr lang="en-US" sz="2400" dirty="0"/>
              <a:t> is defined as state that has sub states</a:t>
            </a:r>
          </a:p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en-US" sz="2400" dirty="0"/>
          </a:p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en-US" sz="2400" dirty="0"/>
          </a:p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en-US" sz="2400" dirty="0"/>
          </a:p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en-US" sz="2400" dirty="0"/>
          </a:p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Composite state will have the following:</a:t>
            </a:r>
          </a:p>
          <a:p>
            <a:pPr lvl="1"/>
            <a:r>
              <a:rPr lang="en-US" sz="2400" dirty="0"/>
              <a:t>name compartment</a:t>
            </a:r>
          </a:p>
          <a:p>
            <a:pPr lvl="1"/>
            <a:r>
              <a:rPr lang="en-US" sz="2400" dirty="0"/>
              <a:t>internal activities compartment</a:t>
            </a:r>
          </a:p>
          <a:p>
            <a:pPr lvl="1"/>
            <a:r>
              <a:rPr lang="en-US" sz="2400" dirty="0"/>
              <a:t>“decomposition compartment” (sub state sequence)</a:t>
            </a:r>
          </a:p>
          <a:p>
            <a:pPr marL="57150" indent="0">
              <a:buNone/>
            </a:pPr>
            <a:r>
              <a:rPr lang="en-US" sz="2400" dirty="0"/>
              <a:t>The first two compartments are the same as for simple state.</a:t>
            </a:r>
          </a:p>
          <a:p>
            <a:pPr marL="57150" indent="0">
              <a:buNone/>
            </a:pPr>
            <a:r>
              <a:rPr lang="en-US" sz="2400" b="1" dirty="0"/>
              <a:t>Decomposition</a:t>
            </a:r>
            <a:r>
              <a:rPr lang="en-US" sz="2400" dirty="0"/>
              <a:t> refers to the nested structure of the state</a:t>
            </a:r>
            <a:r>
              <a:rPr lang="en-US" sz="2400"/>
              <a:t>, diagrammed </a:t>
            </a:r>
            <a:r>
              <a:rPr lang="en-US" sz="2400" dirty="0"/>
              <a:t>with internal states and transitions.</a:t>
            </a:r>
          </a:p>
        </p:txBody>
      </p:sp>
      <p:sp>
        <p:nvSpPr>
          <p:cNvPr id="5" name="Rectangle 7"/>
          <p:cNvSpPr txBox="1">
            <a:spLocks noChangeArrowheads="1"/>
          </p:cNvSpPr>
          <p:nvPr/>
        </p:nvSpPr>
        <p:spPr>
          <a:xfrm>
            <a:off x="457200" y="0"/>
            <a:ext cx="8229600" cy="76200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UML Behavioral State Machine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7605" y="1402080"/>
            <a:ext cx="4586995" cy="1645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014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228600" y="914400"/>
            <a:ext cx="8763000" cy="6278563"/>
          </a:xfrm>
          <a:noFill/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2400" dirty="0"/>
              <a:t>If a large number of states are inside a composite state, they may not fit in the graphical space available for the diagram.</a:t>
            </a:r>
          </a:p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2400" dirty="0"/>
              <a:t>In that case, use a simple state graphic with a special "composite" icon.</a:t>
            </a:r>
          </a:p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en-US" sz="2400" dirty="0"/>
          </a:p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en-US" sz="2400" dirty="0"/>
          </a:p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en-US" sz="2400" dirty="0"/>
          </a:p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2400" dirty="0"/>
              <a:t>This icon is a visual cue that the state has a decomposition that is not shown.</a:t>
            </a:r>
          </a:p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2400" dirty="0"/>
              <a:t>The contents of the composite state are shown in a separate diagram (could be on a different page)</a:t>
            </a:r>
          </a:p>
        </p:txBody>
      </p:sp>
      <p:sp>
        <p:nvSpPr>
          <p:cNvPr id="5" name="Rectangle 7"/>
          <p:cNvSpPr txBox="1">
            <a:spLocks noChangeArrowheads="1"/>
          </p:cNvSpPr>
          <p:nvPr/>
        </p:nvSpPr>
        <p:spPr>
          <a:xfrm>
            <a:off x="457200" y="0"/>
            <a:ext cx="8229600" cy="76200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UML Behavioral State Machine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2331720"/>
            <a:ext cx="1981200" cy="1097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627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609600" y="731837"/>
            <a:ext cx="8229600" cy="6278563"/>
          </a:xfrm>
          <a:noFill/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2400" dirty="0"/>
              <a:t>An </a:t>
            </a:r>
            <a:r>
              <a:rPr lang="en-US" sz="2400" b="1" dirty="0"/>
              <a:t>initial </a:t>
            </a:r>
            <a:r>
              <a:rPr lang="en-US" sz="2400" b="1" dirty="0" err="1"/>
              <a:t>pseudostate</a:t>
            </a:r>
            <a:r>
              <a:rPr lang="en-US" sz="2400" dirty="0"/>
              <a:t> represents the symbol for a transition to the initial or </a:t>
            </a:r>
            <a:r>
              <a:rPr lang="en-US" sz="2400" b="1" dirty="0"/>
              <a:t>default state</a:t>
            </a:r>
            <a:r>
              <a:rPr lang="en-US" sz="2400" dirty="0"/>
              <a:t>.</a:t>
            </a:r>
          </a:p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2400" dirty="0"/>
              <a:t>An initial </a:t>
            </a:r>
            <a:r>
              <a:rPr lang="en-US" sz="2400" dirty="0" err="1"/>
              <a:t>pseudostate</a:t>
            </a:r>
            <a:r>
              <a:rPr lang="en-US" sz="2400" dirty="0"/>
              <a:t> is shown as a small solid filled circle.</a:t>
            </a:r>
          </a:p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en-US" sz="2400" dirty="0"/>
          </a:p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en-US" sz="2400" dirty="0"/>
          </a:p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en-US" sz="2400" dirty="0"/>
          </a:p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2400" b="1" dirty="0"/>
              <a:t>Final state</a:t>
            </a:r>
            <a:r>
              <a:rPr lang="en-US" sz="2400" dirty="0"/>
              <a:t> is a special kind of state signifying that the enclosing region (e.g., composite state) is completed.</a:t>
            </a:r>
          </a:p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en-US" sz="2400" dirty="0"/>
          </a:p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en-US" sz="2400" dirty="0"/>
          </a:p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2400" dirty="0"/>
              <a:t>E.g.,</a:t>
            </a:r>
          </a:p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en-US" sz="2400" dirty="0"/>
          </a:p>
        </p:txBody>
      </p:sp>
      <p:sp>
        <p:nvSpPr>
          <p:cNvPr id="5" name="Rectangle 7"/>
          <p:cNvSpPr txBox="1">
            <a:spLocks noChangeArrowheads="1"/>
          </p:cNvSpPr>
          <p:nvPr/>
        </p:nvSpPr>
        <p:spPr>
          <a:xfrm>
            <a:off x="457200" y="0"/>
            <a:ext cx="8229600" cy="76200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UML Behavioral State Machine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6312" y="1905000"/>
            <a:ext cx="3080088" cy="10972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593" y="3810000"/>
            <a:ext cx="1488557" cy="6400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4724400"/>
            <a:ext cx="4586995" cy="1645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236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6200"/>
            <a:ext cx="7620000" cy="485775"/>
          </a:xfr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fontAlgn="base">
              <a:spcAft>
                <a:spcPct val="0"/>
              </a:spcAft>
            </a:pPr>
            <a:r>
              <a:rPr lang="en-US" sz="2800" b="1" dirty="0">
                <a:solidFill>
                  <a:srgbClr val="FF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The ST7735R TFT LCD Controller/Driver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8591" y="990600"/>
            <a:ext cx="5714417" cy="507682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648200" y="6321623"/>
            <a:ext cx="454533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From:  ST7735R single-chip controller/driver data sheet</a:t>
            </a:r>
          </a:p>
        </p:txBody>
      </p:sp>
    </p:spTree>
    <p:extLst>
      <p:ext uri="{BB962C8B-B14F-4D97-AF65-F5344CB8AC3E}">
        <p14:creationId xmlns:p14="http://schemas.microsoft.com/office/powerpoint/2010/main" val="24416454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228600" y="685800"/>
            <a:ext cx="8763000" cy="6278563"/>
          </a:xfrm>
          <a:noFill/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A transition is a directed relationship between a source state and a target state.</a:t>
            </a:r>
          </a:p>
          <a:p>
            <a:pPr marL="0" indent="0">
              <a:buNone/>
            </a:pPr>
            <a:r>
              <a:rPr lang="en-US" sz="2400" dirty="0"/>
              <a:t>Transitions between states </a:t>
            </a:r>
          </a:p>
          <a:p>
            <a:pPr lvl="1"/>
            <a:r>
              <a:rPr lang="en-US" sz="2400" dirty="0"/>
              <a:t>Reflect change in system from one                                             state to another </a:t>
            </a:r>
          </a:p>
          <a:p>
            <a:pPr lvl="1"/>
            <a:r>
              <a:rPr lang="en-US" sz="2400" dirty="0"/>
              <a:t>Expressed as an arrow directed from                                                 source to destination </a:t>
            </a:r>
          </a:p>
          <a:p>
            <a:pPr marL="0" indent="0">
              <a:buNone/>
            </a:pPr>
            <a:r>
              <a:rPr lang="en-US" sz="2400" dirty="0"/>
              <a:t>Transition occurs when</a:t>
            </a:r>
          </a:p>
          <a:p>
            <a:pPr lvl="1"/>
            <a:r>
              <a:rPr lang="en-US" sz="2400" dirty="0"/>
              <a:t>Event of interest to system occurs                                        (</a:t>
            </a:r>
            <a:r>
              <a:rPr lang="en-US" sz="2400" i="1" dirty="0"/>
              <a:t>triggered </a:t>
            </a:r>
            <a:r>
              <a:rPr lang="en-US" sz="2400" dirty="0"/>
              <a:t>transition)</a:t>
            </a:r>
          </a:p>
          <a:p>
            <a:pPr lvl="1"/>
            <a:r>
              <a:rPr lang="en-US" sz="2400" dirty="0"/>
              <a:t>System has completed some action                                              and is ready to move to next state                                                     (</a:t>
            </a:r>
            <a:r>
              <a:rPr lang="en-US" sz="2400" i="1" dirty="0" err="1"/>
              <a:t>triggerless</a:t>
            </a:r>
            <a:r>
              <a:rPr lang="en-US" sz="2400" i="1" dirty="0"/>
              <a:t> </a:t>
            </a:r>
            <a:r>
              <a:rPr lang="en-US" sz="2400" dirty="0"/>
              <a:t>transition) </a:t>
            </a:r>
          </a:p>
          <a:p>
            <a:pPr marL="0" indent="0">
              <a:buNone/>
            </a:pPr>
            <a:r>
              <a:rPr lang="en-US" sz="2400" dirty="0"/>
              <a:t>An action may be associated with the                                                  the transition or it may be a transition to self </a:t>
            </a:r>
          </a:p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en-US" sz="24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1066800"/>
            <a:ext cx="3348685" cy="55778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7"/>
          <p:cNvSpPr txBox="1">
            <a:spLocks noChangeArrowheads="1"/>
          </p:cNvSpPr>
          <p:nvPr/>
        </p:nvSpPr>
        <p:spPr>
          <a:xfrm>
            <a:off x="457200" y="0"/>
            <a:ext cx="8229600" cy="76200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UML Behavioral State Machine</a:t>
            </a:r>
          </a:p>
        </p:txBody>
      </p:sp>
    </p:spTree>
    <p:extLst>
      <p:ext uri="{BB962C8B-B14F-4D97-AF65-F5344CB8AC3E}">
        <p14:creationId xmlns:p14="http://schemas.microsoft.com/office/powerpoint/2010/main" val="803659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Rectangle 7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762000"/>
          </a:xfrm>
          <a:noFill/>
        </p:spPr>
        <p:txBody>
          <a:bodyPr>
            <a:normAutofit/>
          </a:bodyPr>
          <a:lstStyle/>
          <a:p>
            <a:r>
              <a:rPr lang="en-US" sz="3600" dirty="0"/>
              <a:t>UML Behavioral State Machine</a:t>
            </a:r>
          </a:p>
        </p:txBody>
      </p:sp>
      <p:sp>
        <p:nvSpPr>
          <p:cNvPr id="2" name="Rectangle 1"/>
          <p:cNvSpPr/>
          <p:nvPr/>
        </p:nvSpPr>
        <p:spPr>
          <a:xfrm>
            <a:off x="6629400" y="6504801"/>
            <a:ext cx="240078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from http://www.uml-diagrams.org</a:t>
            </a:r>
          </a:p>
        </p:txBody>
      </p:sp>
      <p:sp>
        <p:nvSpPr>
          <p:cNvPr id="3" name="Rectangle 2"/>
          <p:cNvSpPr/>
          <p:nvPr/>
        </p:nvSpPr>
        <p:spPr>
          <a:xfrm>
            <a:off x="125186" y="1219200"/>
            <a:ext cx="2999014" cy="55553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2000" dirty="0"/>
              <a:t>If the test fails, ATM goes into </a:t>
            </a:r>
            <a:r>
              <a:rPr lang="en-US" sz="2000" b="1" dirty="0"/>
              <a:t>Out of Service</a:t>
            </a:r>
            <a:r>
              <a:rPr lang="en-US" sz="2000" dirty="0"/>
              <a:t> state, otherwise there is </a:t>
            </a:r>
            <a:r>
              <a:rPr lang="en-US" sz="2000" b="1" dirty="0" err="1"/>
              <a:t>triggerless</a:t>
            </a:r>
            <a:r>
              <a:rPr lang="en-US" sz="2000" b="1" dirty="0"/>
              <a:t> transition</a:t>
            </a:r>
            <a:r>
              <a:rPr lang="en-US" sz="2000" dirty="0"/>
              <a:t> to the </a:t>
            </a:r>
            <a:r>
              <a:rPr lang="en-US" sz="2000" b="1" dirty="0"/>
              <a:t>Idle</a:t>
            </a:r>
            <a:r>
              <a:rPr lang="en-US" sz="2000" dirty="0"/>
              <a:t> state.</a:t>
            </a:r>
          </a:p>
          <a:p>
            <a:pPr>
              <a:spcAft>
                <a:spcPts val="600"/>
              </a:spcAft>
            </a:pPr>
            <a:r>
              <a:rPr lang="en-US" sz="2000" dirty="0"/>
              <a:t>In this state ATM waits for customer interaction.</a:t>
            </a:r>
          </a:p>
          <a:p>
            <a:pPr>
              <a:spcAft>
                <a:spcPts val="600"/>
              </a:spcAft>
            </a:pPr>
            <a:r>
              <a:rPr lang="en-US" sz="2000" dirty="0"/>
              <a:t>The ATM state changes from </a:t>
            </a:r>
            <a:r>
              <a:rPr lang="en-US" sz="2000" b="1" dirty="0"/>
              <a:t>Idle</a:t>
            </a:r>
            <a:r>
              <a:rPr lang="en-US" sz="2000" dirty="0"/>
              <a:t> to </a:t>
            </a:r>
            <a:r>
              <a:rPr lang="en-US" sz="2000" b="1" dirty="0"/>
              <a:t>Serving Customer</a:t>
            </a:r>
            <a:r>
              <a:rPr lang="en-US" sz="2000" dirty="0"/>
              <a:t> when the customer inserts banking or credit card in the ATM's card reader.</a:t>
            </a:r>
          </a:p>
          <a:p>
            <a:pPr>
              <a:spcAft>
                <a:spcPts val="600"/>
              </a:spcAft>
            </a:pPr>
            <a:r>
              <a:rPr lang="en-US" sz="2000" dirty="0"/>
              <a:t>On entering the </a:t>
            </a:r>
            <a:r>
              <a:rPr lang="en-US" sz="2000" b="1" dirty="0"/>
              <a:t>Serving Customer</a:t>
            </a:r>
            <a:r>
              <a:rPr lang="en-US" sz="2000" dirty="0"/>
              <a:t> state, the entry action </a:t>
            </a:r>
            <a:r>
              <a:rPr lang="en-US" sz="2000" b="1" dirty="0" err="1"/>
              <a:t>readCard</a:t>
            </a:r>
            <a:r>
              <a:rPr lang="en-US" sz="2000" dirty="0"/>
              <a:t> is performed.</a:t>
            </a:r>
          </a:p>
        </p:txBody>
      </p:sp>
      <p:sp>
        <p:nvSpPr>
          <p:cNvPr id="5" name="Rectangle 4"/>
          <p:cNvSpPr/>
          <p:nvPr/>
        </p:nvSpPr>
        <p:spPr>
          <a:xfrm>
            <a:off x="3032760" y="5943600"/>
            <a:ext cx="626364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The transition from </a:t>
            </a:r>
            <a:r>
              <a:rPr lang="en-US" sz="2000" b="1" dirty="0"/>
              <a:t>Serving Customer</a:t>
            </a:r>
            <a:r>
              <a:rPr lang="en-US" sz="2000" dirty="0"/>
              <a:t> state back to the </a:t>
            </a:r>
            <a:r>
              <a:rPr lang="en-US" sz="2000" b="1" dirty="0"/>
              <a:t>Idle</a:t>
            </a:r>
            <a:r>
              <a:rPr lang="en-US" sz="2000" dirty="0"/>
              <a:t> state could be triggered by </a:t>
            </a:r>
            <a:r>
              <a:rPr lang="en-US" sz="2000" b="1" dirty="0"/>
              <a:t>cancel</a:t>
            </a:r>
            <a:r>
              <a:rPr lang="en-US" sz="2000" dirty="0"/>
              <a:t> event or final state</a:t>
            </a:r>
          </a:p>
        </p:txBody>
      </p:sp>
      <p:sp>
        <p:nvSpPr>
          <p:cNvPr id="6" name="Rectangle 5"/>
          <p:cNvSpPr/>
          <p:nvPr/>
        </p:nvSpPr>
        <p:spPr>
          <a:xfrm>
            <a:off x="113816" y="533400"/>
            <a:ext cx="887778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Top level state machine Bank ATM is initially turned off.  After the power is turned on, ATM performs </a:t>
            </a:r>
            <a:r>
              <a:rPr lang="en-US" sz="2000" b="1" dirty="0"/>
              <a:t>startup</a:t>
            </a:r>
            <a:r>
              <a:rPr lang="en-US" sz="2000" dirty="0"/>
              <a:t> action and enters </a:t>
            </a:r>
            <a:r>
              <a:rPr lang="en-US" sz="2000" b="1" dirty="0"/>
              <a:t>Self Test</a:t>
            </a:r>
            <a:r>
              <a:rPr lang="en-US" sz="2000" dirty="0"/>
              <a:t> state.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2760" y="1143000"/>
            <a:ext cx="6035040" cy="4856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792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Rectangle 7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762000"/>
          </a:xfrm>
          <a:noFill/>
        </p:spPr>
        <p:txBody>
          <a:bodyPr>
            <a:normAutofit/>
          </a:bodyPr>
          <a:lstStyle/>
          <a:p>
            <a:r>
              <a:rPr lang="en-US" sz="3600" dirty="0"/>
              <a:t>UML Behavioral State Machine</a:t>
            </a:r>
          </a:p>
        </p:txBody>
      </p:sp>
      <p:sp>
        <p:nvSpPr>
          <p:cNvPr id="2" name="Rectangle 1"/>
          <p:cNvSpPr/>
          <p:nvPr/>
        </p:nvSpPr>
        <p:spPr>
          <a:xfrm>
            <a:off x="6629400" y="6504801"/>
            <a:ext cx="240078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from http://www.uml-diagrams.org</a:t>
            </a:r>
          </a:p>
        </p:txBody>
      </p:sp>
      <p:sp>
        <p:nvSpPr>
          <p:cNvPr id="3" name="Rectangle 2"/>
          <p:cNvSpPr/>
          <p:nvPr/>
        </p:nvSpPr>
        <p:spPr>
          <a:xfrm>
            <a:off x="76200" y="1856125"/>
            <a:ext cx="2999014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/>
              <a:t>Customer Authentication</a:t>
            </a:r>
            <a:r>
              <a:rPr lang="en-US" sz="2000" dirty="0"/>
              <a:t> and </a:t>
            </a:r>
            <a:r>
              <a:rPr lang="en-US" sz="2000" b="1" dirty="0"/>
              <a:t>Transaction</a:t>
            </a:r>
            <a:r>
              <a:rPr lang="en-US" sz="2000" dirty="0"/>
              <a:t> are composite states by themselves which is shown with hidden decomposition indicator icon.</a:t>
            </a:r>
          </a:p>
          <a:p>
            <a:r>
              <a:rPr lang="en-US" sz="2000" b="1" dirty="0"/>
              <a:t>Serving Customer</a:t>
            </a:r>
            <a:r>
              <a:rPr lang="en-US" sz="2000" dirty="0"/>
              <a:t> state has </a:t>
            </a:r>
            <a:r>
              <a:rPr lang="en-US" sz="2000" b="1" dirty="0" err="1"/>
              <a:t>triggerless</a:t>
            </a:r>
            <a:r>
              <a:rPr lang="en-US" sz="2000" b="1" dirty="0"/>
              <a:t> transition</a:t>
            </a:r>
            <a:r>
              <a:rPr lang="en-US" sz="2000" dirty="0"/>
              <a:t> back to the </a:t>
            </a:r>
            <a:r>
              <a:rPr lang="en-US" sz="2000" b="1" dirty="0"/>
              <a:t>Idle</a:t>
            </a:r>
            <a:r>
              <a:rPr lang="en-US" sz="2000" dirty="0"/>
              <a:t> state after transaction is finished.</a:t>
            </a:r>
          </a:p>
        </p:txBody>
      </p:sp>
      <p:sp>
        <p:nvSpPr>
          <p:cNvPr id="5" name="Rectangle 4"/>
          <p:cNvSpPr/>
          <p:nvPr/>
        </p:nvSpPr>
        <p:spPr>
          <a:xfrm>
            <a:off x="76199" y="5921514"/>
            <a:ext cx="895398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The state also has exit action </a:t>
            </a:r>
            <a:r>
              <a:rPr lang="en-US" sz="2000" b="1" dirty="0" err="1"/>
              <a:t>ejectCard</a:t>
            </a:r>
            <a:r>
              <a:rPr lang="en-US" sz="2000" dirty="0"/>
              <a:t> which releases customer's card on leaving the state, no matter what caused the transition out of the state.</a:t>
            </a:r>
          </a:p>
        </p:txBody>
      </p:sp>
      <p:sp>
        <p:nvSpPr>
          <p:cNvPr id="6" name="Rectangle 5"/>
          <p:cNvSpPr/>
          <p:nvPr/>
        </p:nvSpPr>
        <p:spPr>
          <a:xfrm>
            <a:off x="152400" y="533400"/>
            <a:ext cx="887778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/>
              <a:t>Serving Customer</a:t>
            </a:r>
            <a:r>
              <a:rPr lang="en-US" sz="2000" dirty="0"/>
              <a:t> state is a composite state with sequential sub states </a:t>
            </a:r>
            <a:r>
              <a:rPr lang="en-US" sz="2000" b="1" dirty="0"/>
              <a:t>Customer Authentication</a:t>
            </a:r>
            <a:r>
              <a:rPr lang="en-US" sz="2000" dirty="0"/>
              <a:t>, </a:t>
            </a:r>
            <a:r>
              <a:rPr lang="en-US" sz="2000" b="1" dirty="0"/>
              <a:t>Selecting Transaction</a:t>
            </a:r>
            <a:r>
              <a:rPr lang="en-US" sz="2000" dirty="0"/>
              <a:t> and </a:t>
            </a:r>
            <a:r>
              <a:rPr lang="en-US" sz="2000" b="1" dirty="0"/>
              <a:t>Transaction</a:t>
            </a:r>
            <a:r>
              <a:rPr lang="en-US" sz="2000" dirty="0"/>
              <a:t>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2760" y="1143000"/>
            <a:ext cx="6035040" cy="4856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959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8229600" cy="762000"/>
          </a:xfrm>
        </p:spPr>
        <p:txBody>
          <a:bodyPr>
            <a:normAutofit/>
          </a:bodyPr>
          <a:lstStyle/>
          <a:p>
            <a:r>
              <a:rPr lang="en-US" sz="3600" dirty="0"/>
              <a:t>Describing a system as a state machine</a:t>
            </a:r>
          </a:p>
        </p:txBody>
      </p:sp>
      <p:sp>
        <p:nvSpPr>
          <p:cNvPr id="205843" name="Rectangle 19"/>
          <p:cNvSpPr>
            <a:spLocks noChangeArrowheads="1"/>
          </p:cNvSpPr>
          <p:nvPr/>
        </p:nvSpPr>
        <p:spPr bwMode="auto">
          <a:xfrm>
            <a:off x="3149600" y="1574800"/>
            <a:ext cx="54991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pPr marL="914400" lvl="1" indent="-457200" algn="l">
              <a:lnSpc>
                <a:spcPct val="90000"/>
              </a:lnSpc>
              <a:spcBef>
                <a:spcPct val="20000"/>
              </a:spcBef>
            </a:pPr>
            <a:endParaRPr kumimoji="1" lang="en-US" sz="1400" dirty="0"/>
          </a:p>
        </p:txBody>
      </p:sp>
      <p:sp>
        <p:nvSpPr>
          <p:cNvPr id="45" name="Rectangle 6"/>
          <p:cNvSpPr txBox="1">
            <a:spLocks noChangeArrowheads="1"/>
          </p:cNvSpPr>
          <p:nvPr/>
        </p:nvSpPr>
        <p:spPr>
          <a:xfrm>
            <a:off x="436880" y="838200"/>
            <a:ext cx="8305800" cy="6278563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0" lvl="1" indent="-457200">
              <a:buFontTx/>
              <a:buAutoNum type="arabicPeriod"/>
            </a:pPr>
            <a:r>
              <a:rPr lang="en-US" sz="2400" dirty="0"/>
              <a:t>List all possible states</a:t>
            </a:r>
          </a:p>
          <a:p>
            <a:pPr marL="914400" lvl="1" indent="-457200">
              <a:buFontTx/>
              <a:buAutoNum type="arabicPeriod"/>
            </a:pPr>
            <a:r>
              <a:rPr kumimoji="1" lang="en-US" sz="2400" dirty="0"/>
              <a:t>Declare all variables</a:t>
            </a:r>
          </a:p>
          <a:p>
            <a:pPr marL="914400" lvl="1" indent="-457200">
              <a:buFontTx/>
              <a:buAutoNum type="arabicPeriod"/>
            </a:pPr>
            <a:r>
              <a:rPr kumimoji="1" lang="en-US" sz="2400" dirty="0"/>
              <a:t>For each state, list possible transitions, with conditions, to other states</a:t>
            </a:r>
          </a:p>
          <a:p>
            <a:pPr marL="914400" lvl="1" indent="-457200">
              <a:buFontTx/>
              <a:buAutoNum type="arabicPeriod"/>
            </a:pPr>
            <a:r>
              <a:rPr kumimoji="1" lang="en-US" sz="2400" dirty="0"/>
              <a:t>For each state and/or transition, list associated actions</a:t>
            </a:r>
          </a:p>
          <a:p>
            <a:pPr marL="914400" lvl="1" indent="-457200">
              <a:buFontTx/>
              <a:buAutoNum type="arabicPeriod"/>
            </a:pPr>
            <a:r>
              <a:rPr kumimoji="1" lang="en-US" sz="2400" dirty="0"/>
              <a:t>For each state, ensure exclusive and complete exiting transition conditions</a:t>
            </a:r>
          </a:p>
          <a:p>
            <a:pPr marL="1295400" lvl="2" indent="-381000">
              <a:lnSpc>
                <a:spcPct val="90000"/>
              </a:lnSpc>
              <a:buFontTx/>
              <a:buChar char="•"/>
            </a:pPr>
            <a:r>
              <a:rPr kumimoji="1" lang="en-US" dirty="0"/>
              <a:t>No two exiting conditions can be true at same time</a:t>
            </a:r>
          </a:p>
          <a:p>
            <a:pPr marL="1714500" lvl="3" indent="-342900">
              <a:lnSpc>
                <a:spcPct val="90000"/>
              </a:lnSpc>
              <a:buFontTx/>
              <a:buChar char="–"/>
            </a:pPr>
            <a:r>
              <a:rPr kumimoji="1" lang="en-US" sz="2400" dirty="0"/>
              <a:t>Otherwise nondeterministic state machine</a:t>
            </a:r>
          </a:p>
          <a:p>
            <a:pPr marL="1295400" lvl="2" indent="-381000">
              <a:lnSpc>
                <a:spcPct val="90000"/>
              </a:lnSpc>
              <a:buFontTx/>
              <a:buChar char="•"/>
            </a:pPr>
            <a:r>
              <a:rPr kumimoji="1" lang="en-US" dirty="0"/>
              <a:t>One condition must be true at any given time</a:t>
            </a:r>
          </a:p>
          <a:p>
            <a:pPr marL="114300" indent="0">
              <a:lnSpc>
                <a:spcPct val="90000"/>
              </a:lnSpc>
              <a:buNone/>
            </a:pPr>
            <a:r>
              <a:rPr kumimoji="1" lang="en-US" sz="2400" dirty="0"/>
              <a:t>Here’s a couple of examples of a free drawing tools to support making UML behavioral state diagrams</a:t>
            </a:r>
          </a:p>
        </p:txBody>
      </p:sp>
      <p:sp>
        <p:nvSpPr>
          <p:cNvPr id="2" name="Rectangle 1"/>
          <p:cNvSpPr/>
          <p:nvPr/>
        </p:nvSpPr>
        <p:spPr>
          <a:xfrm>
            <a:off x="932180" y="5780782"/>
            <a:ext cx="7315200" cy="7232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hlinkClick r:id="rId2"/>
              </a:rPr>
              <a:t>https://wiki.gnome.org/action/show/Apps/Dia?action=show&amp;redirect=Dia</a:t>
            </a:r>
            <a:endParaRPr lang="en-US" dirty="0"/>
          </a:p>
          <a:p>
            <a:pPr>
              <a:spcAft>
                <a:spcPts val="600"/>
              </a:spcAft>
            </a:pPr>
            <a:r>
              <a:rPr lang="en-US" dirty="0">
                <a:hlinkClick r:id="rId3"/>
              </a:rPr>
              <a:t>http://argouml.tigris.org/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249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8229600" cy="762000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Software Implementation of State Machine</a:t>
            </a:r>
          </a:p>
        </p:txBody>
      </p:sp>
      <p:sp>
        <p:nvSpPr>
          <p:cNvPr id="21508" name="Rectangle 4"/>
          <p:cNvSpPr>
            <a:spLocks noChangeArrowheads="1"/>
          </p:cNvSpPr>
          <p:nvPr/>
        </p:nvSpPr>
        <p:spPr bwMode="auto">
          <a:xfrm>
            <a:off x="304800" y="838200"/>
            <a:ext cx="8763000" cy="50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l">
              <a:spcBef>
                <a:spcPct val="0"/>
              </a:spcBef>
            </a:pPr>
            <a:r>
              <a:rPr lang="en-US" sz="1400" dirty="0">
                <a:latin typeface="Courier New" pitchFamily="49" charset="0"/>
              </a:rPr>
              <a:t>#define S0	0</a:t>
            </a:r>
          </a:p>
          <a:p>
            <a:pPr algn="l">
              <a:spcBef>
                <a:spcPct val="0"/>
              </a:spcBef>
            </a:pPr>
            <a:r>
              <a:rPr lang="en-US" sz="1400" dirty="0">
                <a:latin typeface="Courier New" pitchFamily="49" charset="0"/>
              </a:rPr>
              <a:t>#define S1	1</a:t>
            </a:r>
          </a:p>
          <a:p>
            <a:pPr algn="l">
              <a:spcBef>
                <a:spcPct val="0"/>
              </a:spcBef>
            </a:pPr>
            <a:r>
              <a:rPr lang="en-US" sz="1400" dirty="0">
                <a:latin typeface="Courier New" pitchFamily="49" charset="0"/>
              </a:rPr>
              <a:t>...</a:t>
            </a:r>
          </a:p>
          <a:p>
            <a:pPr algn="l">
              <a:spcBef>
                <a:spcPct val="0"/>
              </a:spcBef>
            </a:pPr>
            <a:r>
              <a:rPr lang="en-US" sz="1400" dirty="0">
                <a:latin typeface="Courier New" pitchFamily="49" charset="0"/>
              </a:rPr>
              <a:t>#define SN	N</a:t>
            </a:r>
          </a:p>
          <a:p>
            <a:pPr algn="l">
              <a:spcBef>
                <a:spcPct val="0"/>
              </a:spcBef>
            </a:pPr>
            <a:r>
              <a:rPr lang="en-US" sz="1400" dirty="0">
                <a:latin typeface="Courier New" pitchFamily="49" charset="0"/>
              </a:rPr>
              <a:t>void </a:t>
            </a:r>
            <a:r>
              <a:rPr lang="en-US" sz="1400" dirty="0" err="1">
                <a:latin typeface="Courier New" pitchFamily="49" charset="0"/>
              </a:rPr>
              <a:t>StateMachine</a:t>
            </a:r>
            <a:r>
              <a:rPr lang="en-US" sz="1400" dirty="0">
                <a:latin typeface="Courier New" pitchFamily="49" charset="0"/>
              </a:rPr>
              <a:t>() {</a:t>
            </a:r>
          </a:p>
          <a:p>
            <a:pPr algn="l">
              <a:spcBef>
                <a:spcPct val="0"/>
              </a:spcBef>
            </a:pPr>
            <a:r>
              <a:rPr lang="en-US" sz="1400" dirty="0">
                <a:latin typeface="Courier New" pitchFamily="49" charset="0"/>
              </a:rPr>
              <a:t>   </a:t>
            </a:r>
            <a:r>
              <a:rPr lang="en-US" sz="1400" dirty="0" err="1">
                <a:latin typeface="Courier New" pitchFamily="49" charset="0"/>
              </a:rPr>
              <a:t>int</a:t>
            </a:r>
            <a:r>
              <a:rPr lang="en-US" sz="1400" dirty="0">
                <a:latin typeface="Courier New" pitchFamily="49" charset="0"/>
              </a:rPr>
              <a:t> state = S0; // or whatever is the initial state.</a:t>
            </a:r>
          </a:p>
          <a:p>
            <a:pPr algn="l">
              <a:spcBef>
                <a:spcPct val="0"/>
              </a:spcBef>
            </a:pPr>
            <a:r>
              <a:rPr lang="en-US" sz="1400" dirty="0">
                <a:latin typeface="Courier New" pitchFamily="49" charset="0"/>
              </a:rPr>
              <a:t>   while (1) {</a:t>
            </a:r>
          </a:p>
          <a:p>
            <a:pPr algn="l">
              <a:spcBef>
                <a:spcPct val="0"/>
              </a:spcBef>
            </a:pPr>
            <a:r>
              <a:rPr lang="en-US" sz="1400" dirty="0">
                <a:latin typeface="Courier New" pitchFamily="49" charset="0"/>
              </a:rPr>
              <a:t>      switch (state) {</a:t>
            </a:r>
          </a:p>
          <a:p>
            <a:pPr algn="l">
              <a:spcBef>
                <a:spcPct val="0"/>
              </a:spcBef>
            </a:pPr>
            <a:r>
              <a:rPr lang="en-US" sz="1400" dirty="0">
                <a:latin typeface="Courier New" pitchFamily="49" charset="0"/>
              </a:rPr>
              <a:t>         case S0: </a:t>
            </a:r>
          </a:p>
          <a:p>
            <a:pPr algn="l">
              <a:spcBef>
                <a:spcPct val="0"/>
              </a:spcBef>
            </a:pPr>
            <a:r>
              <a:rPr lang="en-US" sz="1400" dirty="0">
                <a:latin typeface="Courier New" pitchFamily="49" charset="0"/>
              </a:rPr>
              <a:t>            // Insert S0’s actions here &amp; Insert transitions T</a:t>
            </a:r>
            <a:r>
              <a:rPr lang="en-US" sz="1400" baseline="-25000" dirty="0">
                <a:latin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</a:rPr>
              <a:t> leaving S0:</a:t>
            </a:r>
          </a:p>
          <a:p>
            <a:pPr algn="l">
              <a:spcBef>
                <a:spcPct val="0"/>
              </a:spcBef>
            </a:pPr>
            <a:r>
              <a:rPr lang="en-US" sz="1400" dirty="0">
                <a:latin typeface="Courier New" pitchFamily="49" charset="0"/>
              </a:rPr>
              <a:t>            if( T</a:t>
            </a:r>
            <a:r>
              <a:rPr lang="en-US" sz="1400" baseline="-25000" dirty="0">
                <a:latin typeface="Courier New" pitchFamily="49" charset="0"/>
              </a:rPr>
              <a:t>0</a:t>
            </a:r>
            <a:r>
              <a:rPr lang="en-US" sz="1400" dirty="0">
                <a:latin typeface="Courier New" pitchFamily="49" charset="0"/>
              </a:rPr>
              <a:t>’s condition is true ) {state = T</a:t>
            </a:r>
            <a:r>
              <a:rPr lang="en-US" sz="1400" baseline="-25000" dirty="0">
                <a:latin typeface="Courier New" pitchFamily="49" charset="0"/>
              </a:rPr>
              <a:t>0</a:t>
            </a:r>
            <a:r>
              <a:rPr lang="en-US" sz="1400" dirty="0">
                <a:latin typeface="Courier New" pitchFamily="49" charset="0"/>
              </a:rPr>
              <a:t>’s next state; /*actions*/ }</a:t>
            </a:r>
          </a:p>
          <a:p>
            <a:pPr algn="l">
              <a:spcBef>
                <a:spcPct val="0"/>
              </a:spcBef>
            </a:pPr>
            <a:r>
              <a:rPr lang="en-US" sz="1400" dirty="0">
                <a:latin typeface="Courier New" pitchFamily="49" charset="0"/>
              </a:rPr>
              <a:t>            if( T</a:t>
            </a:r>
            <a:r>
              <a:rPr lang="en-US" sz="1400" baseline="-25000" dirty="0">
                <a:latin typeface="Courier New" pitchFamily="49" charset="0"/>
              </a:rPr>
              <a:t>1</a:t>
            </a:r>
            <a:r>
              <a:rPr lang="en-US" sz="1400" dirty="0">
                <a:latin typeface="Courier New" pitchFamily="49" charset="0"/>
              </a:rPr>
              <a:t>’s condition is true ) {state = T</a:t>
            </a:r>
            <a:r>
              <a:rPr lang="en-US" sz="1400" baseline="-25000" dirty="0">
                <a:latin typeface="Courier New" pitchFamily="49" charset="0"/>
              </a:rPr>
              <a:t>1</a:t>
            </a:r>
            <a:r>
              <a:rPr lang="en-US" sz="1400" dirty="0">
                <a:latin typeface="Courier New" pitchFamily="49" charset="0"/>
              </a:rPr>
              <a:t>’s next state; /*actions*/ }</a:t>
            </a:r>
          </a:p>
          <a:p>
            <a:pPr algn="l">
              <a:spcBef>
                <a:spcPct val="0"/>
              </a:spcBef>
            </a:pPr>
            <a:r>
              <a:rPr lang="en-US" sz="1400" dirty="0">
                <a:latin typeface="Courier New" pitchFamily="49" charset="0"/>
              </a:rPr>
              <a:t>            ...</a:t>
            </a:r>
          </a:p>
          <a:p>
            <a:pPr algn="l">
              <a:spcBef>
                <a:spcPct val="0"/>
              </a:spcBef>
            </a:pPr>
            <a:r>
              <a:rPr lang="en-US" sz="1400" dirty="0">
                <a:latin typeface="Courier New" pitchFamily="49" charset="0"/>
              </a:rPr>
              <a:t>            if( T</a:t>
            </a:r>
            <a:r>
              <a:rPr lang="en-US" sz="1400" baseline="-25000" dirty="0">
                <a:latin typeface="Courier New" pitchFamily="49" charset="0"/>
              </a:rPr>
              <a:t>m</a:t>
            </a:r>
            <a:r>
              <a:rPr lang="en-US" sz="1400" dirty="0">
                <a:latin typeface="Courier New" pitchFamily="49" charset="0"/>
              </a:rPr>
              <a:t>’s condition is true ) {state = T</a:t>
            </a:r>
            <a:r>
              <a:rPr lang="en-US" sz="1400" baseline="-25000" dirty="0">
                <a:latin typeface="Courier New" pitchFamily="49" charset="0"/>
              </a:rPr>
              <a:t>m</a:t>
            </a:r>
            <a:r>
              <a:rPr lang="en-US" sz="1400" dirty="0">
                <a:latin typeface="Courier New" pitchFamily="49" charset="0"/>
              </a:rPr>
              <a:t>’s next state; /*actions*/ }</a:t>
            </a:r>
          </a:p>
          <a:p>
            <a:pPr algn="l">
              <a:spcBef>
                <a:spcPct val="0"/>
              </a:spcBef>
            </a:pPr>
            <a:r>
              <a:rPr lang="en-US" sz="1400" dirty="0">
                <a:latin typeface="Courier New" pitchFamily="49" charset="0"/>
              </a:rPr>
              <a:t>            break;</a:t>
            </a:r>
          </a:p>
          <a:p>
            <a:pPr algn="l">
              <a:spcBef>
                <a:spcPct val="0"/>
              </a:spcBef>
            </a:pPr>
            <a:r>
              <a:rPr lang="en-US" sz="1400" dirty="0">
                <a:latin typeface="Courier New" pitchFamily="49" charset="0"/>
              </a:rPr>
              <a:t>         case S1:</a:t>
            </a:r>
          </a:p>
          <a:p>
            <a:pPr algn="l">
              <a:spcBef>
                <a:spcPct val="0"/>
              </a:spcBef>
            </a:pPr>
            <a:r>
              <a:rPr lang="en-US" sz="1400" dirty="0">
                <a:latin typeface="Courier New" pitchFamily="49" charset="0"/>
              </a:rPr>
              <a:t>            // Insert S1’s actions here</a:t>
            </a:r>
          </a:p>
          <a:p>
            <a:pPr algn="l">
              <a:spcBef>
                <a:spcPct val="0"/>
              </a:spcBef>
            </a:pPr>
            <a:r>
              <a:rPr lang="en-US" sz="1400" dirty="0">
                <a:latin typeface="Courier New" pitchFamily="49" charset="0"/>
              </a:rPr>
              <a:t>            // Insert transitions T</a:t>
            </a:r>
            <a:r>
              <a:rPr lang="en-US" sz="1400" baseline="-25000" dirty="0">
                <a:latin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</a:rPr>
              <a:t> leaving S1</a:t>
            </a:r>
          </a:p>
          <a:p>
            <a:pPr algn="l">
              <a:spcBef>
                <a:spcPct val="0"/>
              </a:spcBef>
            </a:pPr>
            <a:r>
              <a:rPr lang="en-US" sz="1400" dirty="0">
                <a:latin typeface="Courier New" pitchFamily="49" charset="0"/>
              </a:rPr>
              <a:t>            break;</a:t>
            </a:r>
          </a:p>
          <a:p>
            <a:pPr algn="l">
              <a:spcBef>
                <a:spcPct val="0"/>
              </a:spcBef>
            </a:pPr>
            <a:r>
              <a:rPr lang="en-US" sz="1400" dirty="0">
                <a:latin typeface="Courier New" pitchFamily="49" charset="0"/>
              </a:rPr>
              <a:t>         ...</a:t>
            </a:r>
          </a:p>
          <a:p>
            <a:pPr algn="l">
              <a:spcBef>
                <a:spcPct val="0"/>
              </a:spcBef>
            </a:pPr>
            <a:r>
              <a:rPr lang="en-US" sz="1400" dirty="0">
                <a:latin typeface="Courier New" pitchFamily="49" charset="0"/>
              </a:rPr>
              <a:t>         case SN:</a:t>
            </a:r>
          </a:p>
          <a:p>
            <a:pPr algn="l">
              <a:spcBef>
                <a:spcPct val="0"/>
              </a:spcBef>
            </a:pPr>
            <a:r>
              <a:rPr lang="en-US" sz="1400" dirty="0">
                <a:latin typeface="Courier New" pitchFamily="49" charset="0"/>
              </a:rPr>
              <a:t>            // Insert SN’s actions here</a:t>
            </a:r>
          </a:p>
          <a:p>
            <a:pPr algn="l">
              <a:spcBef>
                <a:spcPct val="0"/>
              </a:spcBef>
            </a:pPr>
            <a:r>
              <a:rPr lang="en-US" sz="1400" dirty="0">
                <a:latin typeface="Courier New" pitchFamily="49" charset="0"/>
              </a:rPr>
              <a:t>            // Insert transitions T</a:t>
            </a:r>
            <a:r>
              <a:rPr lang="en-US" sz="1400" baseline="-25000" dirty="0">
                <a:latin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</a:rPr>
              <a:t> leaving SN</a:t>
            </a:r>
          </a:p>
          <a:p>
            <a:pPr algn="l">
              <a:spcBef>
                <a:spcPct val="0"/>
              </a:spcBef>
            </a:pPr>
            <a:r>
              <a:rPr lang="en-US" sz="1400" dirty="0">
                <a:latin typeface="Courier New" pitchFamily="49" charset="0"/>
              </a:rPr>
              <a:t>            break;</a:t>
            </a:r>
          </a:p>
          <a:p>
            <a:pPr algn="l">
              <a:spcBef>
                <a:spcPct val="0"/>
              </a:spcBef>
            </a:pPr>
            <a:r>
              <a:rPr lang="en-US" sz="1400" dirty="0">
                <a:latin typeface="Courier New" pitchFamily="49" charset="0"/>
              </a:rPr>
              <a:t>      }</a:t>
            </a:r>
          </a:p>
          <a:p>
            <a:pPr algn="l">
              <a:spcBef>
                <a:spcPct val="0"/>
              </a:spcBef>
            </a:pPr>
            <a:r>
              <a:rPr lang="en-US" sz="1400" dirty="0">
                <a:latin typeface="Courier New" pitchFamily="49" charset="0"/>
              </a:rPr>
              <a:t>   }</a:t>
            </a:r>
          </a:p>
          <a:p>
            <a:pPr algn="l">
              <a:spcBef>
                <a:spcPct val="0"/>
              </a:spcBef>
            </a:pPr>
            <a:r>
              <a:rPr lang="en-US" sz="1400" dirty="0">
                <a:latin typeface="Courier New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0128452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7783010" cy="457200"/>
          </a:xfr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fontAlgn="base">
              <a:spcAft>
                <a:spcPct val="0"/>
              </a:spcAft>
            </a:pPr>
            <a:r>
              <a:rPr lang="en-US" sz="2800" b="1" dirty="0">
                <a:solidFill>
                  <a:srgbClr val="FF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The ST7735R TFT LCD Controller/Driver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990600"/>
            <a:ext cx="7315200" cy="5375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2474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52400" y="1371600"/>
            <a:ext cx="8534400" cy="4462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00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Configure Flash wait-state to 1 for both banks 0 &amp; 1</a:t>
            </a:r>
          </a:p>
          <a:p>
            <a:r>
              <a:rPr lang="en-US" sz="1400" b="1" i="1" dirty="0">
                <a:solidFill>
                  <a:srgbClr val="FF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FLCTL-&gt;BANK0_RDCTL = (FLCTL-&gt;BANK0_RDCTL </a:t>
            </a:r>
            <a:r>
              <a:rPr lang="en-US" sz="1400" b="1" i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&amp; ~(</a:t>
            </a:r>
            <a:r>
              <a:rPr lang="en-US" sz="1400" b="1" i="1" dirty="0">
                <a:solidFill>
                  <a:srgbClr val="FF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FLCTL_BANK0_RDCTL_WAIT_MASK)) |</a:t>
            </a:r>
          </a:p>
          <a:p>
            <a:r>
              <a:rPr lang="en-US" sz="1400" b="1" i="1" dirty="0">
                <a:solidFill>
                  <a:srgbClr val="FF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FLCTL_BANK0_RDCTL_WAIT_1;</a:t>
            </a:r>
          </a:p>
          <a:p>
            <a:r>
              <a:rPr lang="en-US" sz="1400" b="1" i="1" dirty="0">
                <a:solidFill>
                  <a:srgbClr val="FF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FLCTL-&gt;BANK1_RDCTL = (FLCTL-&gt;BANK0_RDCTL </a:t>
            </a:r>
            <a:r>
              <a:rPr lang="en-US" sz="1400" b="1" i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&amp; ~(</a:t>
            </a:r>
            <a:r>
              <a:rPr lang="en-US" sz="1400" b="1" i="1" dirty="0">
                <a:solidFill>
                  <a:srgbClr val="FF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FLCTL_BANK0_RDCTL_WAIT_MASK)) |</a:t>
            </a:r>
          </a:p>
          <a:p>
            <a:r>
              <a:rPr lang="en-US" sz="1400" b="1" i="1" dirty="0">
                <a:solidFill>
                  <a:srgbClr val="FF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FLCTL_BANK1_RDCTL_WAIT_1;</a:t>
            </a:r>
          </a:p>
          <a:p>
            <a:endParaRPr lang="en-US" sz="1400" b="1" i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b="1" dirty="0">
                <a:solidFill>
                  <a:srgbClr val="00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//Configure HFXT to use 48MHz crystal, source to MCLK &amp; HSMCLK*</a:t>
            </a:r>
          </a:p>
          <a:p>
            <a:r>
              <a:rPr lang="en-US" sz="1400" b="1" i="1" dirty="0">
                <a:solidFill>
                  <a:srgbClr val="FF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PJ-&gt;SEL0 </a:t>
            </a:r>
            <a:r>
              <a:rPr lang="en-US" sz="1400" b="1" i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|= </a:t>
            </a:r>
            <a:r>
              <a:rPr lang="en-US" sz="1400" b="1" i="1" dirty="0">
                <a:solidFill>
                  <a:srgbClr val="FF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BIT2 | BIT3;                		</a:t>
            </a:r>
            <a:r>
              <a:rPr lang="en-US" sz="1400" b="1" i="1" dirty="0">
                <a:solidFill>
                  <a:srgbClr val="00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Configure PJ.2/3 for HFXT function</a:t>
            </a:r>
          </a:p>
          <a:p>
            <a:r>
              <a:rPr lang="en-US" sz="1400" b="1" i="1" dirty="0">
                <a:solidFill>
                  <a:srgbClr val="FF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PJ-&gt;SEL1 </a:t>
            </a:r>
            <a:r>
              <a:rPr lang="en-US" sz="1400" b="1" i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&amp;= ~(</a:t>
            </a:r>
            <a:r>
              <a:rPr lang="en-US" sz="1400" b="1" i="1" dirty="0">
                <a:solidFill>
                  <a:srgbClr val="FF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BIT2 | BIT3);</a:t>
            </a:r>
          </a:p>
          <a:p>
            <a:r>
              <a:rPr lang="en-US" sz="1400" b="1" i="1" dirty="0">
                <a:solidFill>
                  <a:srgbClr val="FF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CS-&gt;KEY = CS_KEY_VAL ;                  		</a:t>
            </a:r>
            <a:r>
              <a:rPr lang="en-US" sz="1400" b="1" i="1" dirty="0">
                <a:solidFill>
                  <a:srgbClr val="00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Unlock CS module for register access</a:t>
            </a:r>
          </a:p>
          <a:p>
            <a:r>
              <a:rPr lang="en-US" sz="1400" b="1" i="1" dirty="0">
                <a:solidFill>
                  <a:srgbClr val="FF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CS-&gt;CTL2 |= CS_CTL2_HFXT_EN | CS_CTL2_HFXTFREQ_6 | CS_CTL2_HFXTDRIVE;</a:t>
            </a:r>
          </a:p>
          <a:p>
            <a:r>
              <a:rPr lang="en-US" sz="1400" b="1" i="1" dirty="0">
                <a:solidFill>
                  <a:srgbClr val="FF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</a:t>
            </a:r>
            <a:r>
              <a:rPr lang="en-US" sz="1400" b="1" i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while</a:t>
            </a:r>
            <a:r>
              <a:rPr lang="en-US" sz="1400" b="1" i="1" dirty="0">
                <a:solidFill>
                  <a:srgbClr val="FF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(CS-&gt;IFG </a:t>
            </a:r>
            <a:r>
              <a:rPr lang="en-US" sz="1400" b="1" i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&amp;</a:t>
            </a:r>
            <a:r>
              <a:rPr lang="en-US" sz="1400" b="1" i="1" dirty="0">
                <a:solidFill>
                  <a:srgbClr val="FF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CS_IFG_HFXTIFG</a:t>
            </a:r>
            <a:r>
              <a:rPr lang="en-US" sz="1400" b="1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1400" b="1" i="1" dirty="0">
              <a:solidFill>
                <a:srgbClr val="FF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400" b="1" i="1" dirty="0">
                <a:solidFill>
                  <a:srgbClr val="FF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CS-&gt;CLRIFG </a:t>
            </a:r>
            <a:r>
              <a:rPr lang="en-US" sz="1400" b="1" i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|= </a:t>
            </a:r>
            <a:r>
              <a:rPr lang="en-US" sz="1400" b="1" i="1" dirty="0">
                <a:solidFill>
                  <a:srgbClr val="FF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CS_CLRIFG_CLR_HFXTIFG;</a:t>
            </a:r>
          </a:p>
          <a:p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400" b="1" dirty="0">
                <a:solidFill>
                  <a:srgbClr val="00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/* Select MCLK &amp; HSMCLK = HFXT, no divider */</a:t>
            </a:r>
          </a:p>
          <a:p>
            <a:r>
              <a:rPr lang="en-US" sz="1400" b="1" i="1" dirty="0">
                <a:solidFill>
                  <a:srgbClr val="FF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CS-&gt;CTL1 = CS-&gt;CTL1 </a:t>
            </a:r>
            <a:r>
              <a:rPr lang="en-US" sz="1400" b="1" i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&amp; ~(</a:t>
            </a:r>
            <a:r>
              <a:rPr lang="en-US" sz="1400" b="1" i="1" dirty="0">
                <a:solidFill>
                  <a:srgbClr val="FF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CS_CTL1_SELM_MASK           | CS_CTL1_DIVM_MASK     | 			 	                  CS_CTL1_SELS_MASK            | CS_CTL1_DIVHS_MASK)  | 				                  CS_CTL1_SELM__HFXTCLK | CS_CTL1_SELS__HFXTCLK;</a:t>
            </a:r>
          </a:p>
          <a:p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400" b="1" i="1" dirty="0">
                <a:solidFill>
                  <a:srgbClr val="FF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CS-&gt;KEY = 0;                            </a:t>
            </a:r>
            <a:r>
              <a:rPr lang="en-US" sz="1400" b="1" i="1" dirty="0">
                <a:solidFill>
                  <a:srgbClr val="00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Lock CS module from unintended accesses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0" y="76200"/>
            <a:ext cx="8915400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>
              <a:spcAft>
                <a:spcPct val="0"/>
              </a:spcAft>
            </a:pPr>
            <a:r>
              <a:rPr lang="en-US" sz="2800" b="1" dirty="0">
                <a:solidFill>
                  <a:srgbClr val="FF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Set Clock Module To Use External 48 MHz Crystal</a:t>
            </a:r>
          </a:p>
        </p:txBody>
      </p:sp>
    </p:spTree>
    <p:extLst>
      <p:ext uri="{BB962C8B-B14F-4D97-AF65-F5344CB8AC3E}">
        <p14:creationId xmlns:p14="http://schemas.microsoft.com/office/powerpoint/2010/main" val="1964545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76200"/>
            <a:ext cx="8915400" cy="838200"/>
          </a:xfr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fontAlgn="base">
              <a:spcAft>
                <a:spcPct val="0"/>
              </a:spcAft>
            </a:pPr>
            <a:r>
              <a:rPr lang="en-US" sz="2800" b="1" dirty="0">
                <a:solidFill>
                  <a:srgbClr val="FF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Check Clock Signals After Setting in CS Module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48478" y="1219200"/>
            <a:ext cx="85344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rgbClr val="00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After setting the clock signals, especially after setting up an external crystal oscillator  verify that the clocks were set correctly</a:t>
            </a:r>
          </a:p>
          <a:p>
            <a:endParaRPr lang="en-US" sz="2000" b="1">
              <a:solidFill>
                <a:srgbClr val="00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B52546-8AF1-6849-AB3C-BF39A1768483}"/>
              </a:ext>
            </a:extLst>
          </p:cNvPr>
          <p:cNvSpPr txBox="1"/>
          <p:nvPr/>
        </p:nvSpPr>
        <p:spPr>
          <a:xfrm>
            <a:off x="2133600" y="3105834"/>
            <a:ext cx="5334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rgbClr val="FFFF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HINT:  YOU can find it on Port 4 alternate functions</a:t>
            </a:r>
          </a:p>
        </p:txBody>
      </p:sp>
    </p:spTree>
    <p:extLst>
      <p:ext uri="{BB962C8B-B14F-4D97-AF65-F5344CB8AC3E}">
        <p14:creationId xmlns:p14="http://schemas.microsoft.com/office/powerpoint/2010/main" val="18650369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0" y="5308650"/>
            <a:ext cx="367665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5425" indent="-225425">
              <a:spcBef>
                <a:spcPct val="20000"/>
              </a:spcBef>
              <a:buFont typeface="Wingdings" panose="05000000000000000000" pitchFamily="2" charset="2"/>
              <a:buChar char="q"/>
              <a:defRPr sz="28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Font typeface="Wingdings" panose="05000000000000000000" pitchFamily="2" charset="2"/>
              <a:buChar char="v"/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o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Ø"/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ü"/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P1.0, P1.2, P1.3, P2.0, P2.1, P2.2,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P3.1, &amp; P3.4 are available on jumpers,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P1.1, P1.4, P8.1 are not)</a:t>
            </a:r>
          </a:p>
        </p:txBody>
      </p:sp>
      <p:sp>
        <p:nvSpPr>
          <p:cNvPr id="54276" name="TextBox 3"/>
          <p:cNvSpPr txBox="1">
            <a:spLocks noChangeArrowheads="1"/>
          </p:cNvSpPr>
          <p:nvPr/>
        </p:nvSpPr>
        <p:spPr bwMode="auto">
          <a:xfrm rot="-1917008">
            <a:off x="-1040630" y="303927"/>
            <a:ext cx="3490913" cy="522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33CC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MSP432 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33CC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Architecture</a:t>
            </a:r>
          </a:p>
        </p:txBody>
      </p:sp>
      <p:sp>
        <p:nvSpPr>
          <p:cNvPr id="2" name="Rectangle 1"/>
          <p:cNvSpPr/>
          <p:nvPr/>
        </p:nvSpPr>
        <p:spPr>
          <a:xfrm>
            <a:off x="228600" y="1468814"/>
            <a:ext cx="3165475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General-Purpose 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FF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I/O (GPIO):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1" i="1" u="none" strike="noStrike" kern="1200" cap="none" spc="0" normalizeH="0" baseline="0" noProof="0" dirty="0">
                <a:ln>
                  <a:noFill/>
                </a:ln>
                <a:solidFill>
                  <a:srgbClr val="00FF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	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FF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78 pins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FF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	10 ports</a:t>
            </a:r>
          </a:p>
        </p:txBody>
      </p:sp>
      <p:sp>
        <p:nvSpPr>
          <p:cNvPr id="3" name="Rectangle 2"/>
          <p:cNvSpPr/>
          <p:nvPr/>
        </p:nvSpPr>
        <p:spPr>
          <a:xfrm>
            <a:off x="173271" y="2337762"/>
            <a:ext cx="31623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Pins are multiplexed between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std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I/O and peripherals</a:t>
            </a:r>
          </a:p>
        </p:txBody>
      </p:sp>
      <p:sp>
        <p:nvSpPr>
          <p:cNvPr id="5" name="Rectangle 4"/>
          <p:cNvSpPr/>
          <p:nvPr/>
        </p:nvSpPr>
        <p:spPr>
          <a:xfrm>
            <a:off x="382027" y="2960488"/>
            <a:ext cx="2744788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FF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Only 67 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pins are available</a:t>
            </a:r>
          </a:p>
        </p:txBody>
      </p:sp>
      <p:grpSp>
        <p:nvGrpSpPr>
          <p:cNvPr id="54280" name="Group 7"/>
          <p:cNvGrpSpPr>
            <a:grpSpLocks/>
          </p:cNvGrpSpPr>
          <p:nvPr/>
        </p:nvGrpSpPr>
        <p:grpSpPr bwMode="auto">
          <a:xfrm>
            <a:off x="3398044" y="0"/>
            <a:ext cx="5745956" cy="6689286"/>
            <a:chOff x="3822700" y="0"/>
            <a:chExt cx="5321300" cy="6347429"/>
          </a:xfrm>
        </p:grpSpPr>
        <p:sp>
          <p:nvSpPr>
            <p:cNvPr id="55434" name="Rectangle 1624"/>
            <p:cNvSpPr>
              <a:spLocks noChangeArrowheads="1"/>
            </p:cNvSpPr>
            <p:nvPr/>
          </p:nvSpPr>
          <p:spPr bwMode="auto">
            <a:xfrm>
              <a:off x="6781800" y="4435020"/>
              <a:ext cx="611188" cy="173038"/>
            </a:xfrm>
            <a:prstGeom prst="rect">
              <a:avLst/>
            </a:prstGeom>
            <a:solidFill>
              <a:srgbClr val="FF0000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5168" name="Rectangle 1330"/>
            <p:cNvSpPr>
              <a:spLocks noChangeArrowheads="1"/>
            </p:cNvSpPr>
            <p:nvPr/>
          </p:nvSpPr>
          <p:spPr bwMode="auto">
            <a:xfrm>
              <a:off x="6781800" y="625020"/>
              <a:ext cx="611188" cy="187325"/>
            </a:xfrm>
            <a:prstGeom prst="rect">
              <a:avLst/>
            </a:prstGeom>
            <a:solidFill>
              <a:srgbClr val="FF0000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5216" name="Rectangle 1378"/>
            <p:cNvSpPr>
              <a:spLocks noChangeArrowheads="1"/>
            </p:cNvSpPr>
            <p:nvPr/>
          </p:nvSpPr>
          <p:spPr bwMode="auto">
            <a:xfrm>
              <a:off x="6781800" y="1769607"/>
              <a:ext cx="611188" cy="809625"/>
            </a:xfrm>
            <a:prstGeom prst="rect">
              <a:avLst/>
            </a:prstGeom>
            <a:solidFill>
              <a:srgbClr val="FF0000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281" name="Rectangle 5"/>
            <p:cNvSpPr>
              <a:spLocks noChangeArrowheads="1"/>
            </p:cNvSpPr>
            <p:nvPr/>
          </p:nvSpPr>
          <p:spPr bwMode="auto">
            <a:xfrm>
              <a:off x="4860924" y="0"/>
              <a:ext cx="3052763" cy="334963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282" name="Rectangle 6"/>
            <p:cNvSpPr>
              <a:spLocks noChangeArrowheads="1"/>
            </p:cNvSpPr>
            <p:nvPr/>
          </p:nvSpPr>
          <p:spPr bwMode="auto">
            <a:xfrm>
              <a:off x="4860924" y="0"/>
              <a:ext cx="3052763" cy="334963"/>
            </a:xfrm>
            <a:prstGeom prst="rect">
              <a:avLst/>
            </a:prstGeom>
            <a:noFill/>
            <a:ln w="127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283" name="Rectangle 7"/>
            <p:cNvSpPr>
              <a:spLocks noChangeArrowheads="1"/>
            </p:cNvSpPr>
            <p:nvPr/>
          </p:nvSpPr>
          <p:spPr bwMode="auto">
            <a:xfrm>
              <a:off x="5367338" y="2871332"/>
              <a:ext cx="673100" cy="847725"/>
            </a:xfrm>
            <a:prstGeom prst="rect">
              <a:avLst/>
            </a:prstGeom>
            <a:solidFill>
              <a:srgbClr val="FF9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284" name="Rectangle 8"/>
            <p:cNvSpPr>
              <a:spLocks noChangeArrowheads="1"/>
            </p:cNvSpPr>
            <p:nvPr/>
          </p:nvSpPr>
          <p:spPr bwMode="auto">
            <a:xfrm>
              <a:off x="5367338" y="2871332"/>
              <a:ext cx="673100" cy="847725"/>
            </a:xfrm>
            <a:prstGeom prst="rect">
              <a:avLst/>
            </a:prstGeom>
            <a:noFill/>
            <a:ln w="127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285" name="Freeform 9"/>
            <p:cNvSpPr>
              <a:spLocks/>
            </p:cNvSpPr>
            <p:nvPr/>
          </p:nvSpPr>
          <p:spPr bwMode="auto">
            <a:xfrm>
              <a:off x="4906963" y="2634795"/>
              <a:ext cx="1133475" cy="1095375"/>
            </a:xfrm>
            <a:custGeom>
              <a:avLst/>
              <a:gdLst>
                <a:gd name="T0" fmla="*/ 0 w 714"/>
                <a:gd name="T1" fmla="*/ 1095375 h 690"/>
                <a:gd name="T2" fmla="*/ 174625 w 714"/>
                <a:gd name="T3" fmla="*/ 1095375 h 690"/>
                <a:gd name="T4" fmla="*/ 174625 w 714"/>
                <a:gd name="T5" fmla="*/ 174625 h 690"/>
                <a:gd name="T6" fmla="*/ 1133475 w 714"/>
                <a:gd name="T7" fmla="*/ 174625 h 690"/>
                <a:gd name="T8" fmla="*/ 1133475 w 714"/>
                <a:gd name="T9" fmla="*/ 0 h 690"/>
                <a:gd name="T10" fmla="*/ 0 w 714"/>
                <a:gd name="T11" fmla="*/ 0 h 690"/>
                <a:gd name="T12" fmla="*/ 0 w 714"/>
                <a:gd name="T13" fmla="*/ 1095375 h 69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714" h="690">
                  <a:moveTo>
                    <a:pt x="0" y="690"/>
                  </a:moveTo>
                  <a:lnTo>
                    <a:pt x="110" y="690"/>
                  </a:lnTo>
                  <a:lnTo>
                    <a:pt x="110" y="110"/>
                  </a:lnTo>
                  <a:lnTo>
                    <a:pt x="714" y="110"/>
                  </a:lnTo>
                  <a:lnTo>
                    <a:pt x="714" y="0"/>
                  </a:lnTo>
                  <a:lnTo>
                    <a:pt x="0" y="0"/>
                  </a:lnTo>
                  <a:lnTo>
                    <a:pt x="0" y="690"/>
                  </a:lnTo>
                  <a:close/>
                </a:path>
              </a:pathLst>
            </a:custGeom>
            <a:solidFill>
              <a:srgbClr val="66FF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4286" name="Freeform 10"/>
            <p:cNvSpPr>
              <a:spLocks/>
            </p:cNvSpPr>
            <p:nvPr/>
          </p:nvSpPr>
          <p:spPr bwMode="auto">
            <a:xfrm>
              <a:off x="4906963" y="2634795"/>
              <a:ext cx="1133475" cy="1095375"/>
            </a:xfrm>
            <a:custGeom>
              <a:avLst/>
              <a:gdLst>
                <a:gd name="T0" fmla="*/ 0 w 714"/>
                <a:gd name="T1" fmla="*/ 1095375 h 690"/>
                <a:gd name="T2" fmla="*/ 174625 w 714"/>
                <a:gd name="T3" fmla="*/ 1095375 h 690"/>
                <a:gd name="T4" fmla="*/ 174625 w 714"/>
                <a:gd name="T5" fmla="*/ 174625 h 690"/>
                <a:gd name="T6" fmla="*/ 1133475 w 714"/>
                <a:gd name="T7" fmla="*/ 174625 h 690"/>
                <a:gd name="T8" fmla="*/ 1133475 w 714"/>
                <a:gd name="T9" fmla="*/ 0 h 690"/>
                <a:gd name="T10" fmla="*/ 0 w 714"/>
                <a:gd name="T11" fmla="*/ 0 h 690"/>
                <a:gd name="T12" fmla="*/ 0 w 714"/>
                <a:gd name="T13" fmla="*/ 1095375 h 69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714" h="690">
                  <a:moveTo>
                    <a:pt x="0" y="690"/>
                  </a:moveTo>
                  <a:lnTo>
                    <a:pt x="110" y="690"/>
                  </a:lnTo>
                  <a:lnTo>
                    <a:pt x="110" y="110"/>
                  </a:lnTo>
                  <a:lnTo>
                    <a:pt x="714" y="110"/>
                  </a:lnTo>
                  <a:lnTo>
                    <a:pt x="714" y="0"/>
                  </a:lnTo>
                  <a:lnTo>
                    <a:pt x="0" y="0"/>
                  </a:lnTo>
                  <a:lnTo>
                    <a:pt x="0" y="69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4287" name="Rectangle 11"/>
            <p:cNvSpPr>
              <a:spLocks noChangeArrowheads="1"/>
            </p:cNvSpPr>
            <p:nvPr/>
          </p:nvSpPr>
          <p:spPr bwMode="auto">
            <a:xfrm>
              <a:off x="5081588" y="2647495"/>
              <a:ext cx="99386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G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288" name="Rectangle 12"/>
            <p:cNvSpPr>
              <a:spLocks noChangeArrowheads="1"/>
            </p:cNvSpPr>
            <p:nvPr/>
          </p:nvSpPr>
          <p:spPr bwMode="auto">
            <a:xfrm>
              <a:off x="5168900" y="2647495"/>
              <a:ext cx="78548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P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289" name="Rectangle 13"/>
            <p:cNvSpPr>
              <a:spLocks noChangeArrowheads="1"/>
            </p:cNvSpPr>
            <p:nvPr/>
          </p:nvSpPr>
          <p:spPr bwMode="auto">
            <a:xfrm>
              <a:off x="5243513" y="2647495"/>
              <a:ext cx="49694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I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290" name="Rectangle 14"/>
            <p:cNvSpPr>
              <a:spLocks noChangeArrowheads="1"/>
            </p:cNvSpPr>
            <p:nvPr/>
          </p:nvSpPr>
          <p:spPr bwMode="auto">
            <a:xfrm>
              <a:off x="5280025" y="2647495"/>
              <a:ext cx="99386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O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291" name="Rectangle 15"/>
            <p:cNvSpPr>
              <a:spLocks noChangeArrowheads="1"/>
            </p:cNvSpPr>
            <p:nvPr/>
          </p:nvSpPr>
          <p:spPr bwMode="auto">
            <a:xfrm>
              <a:off x="5380038" y="2647495"/>
              <a:ext cx="32060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 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292" name="Rectangle 16"/>
            <p:cNvSpPr>
              <a:spLocks noChangeArrowheads="1"/>
            </p:cNvSpPr>
            <p:nvPr/>
          </p:nvSpPr>
          <p:spPr bwMode="auto">
            <a:xfrm>
              <a:off x="5405438" y="2647495"/>
              <a:ext cx="78548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P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293" name="Rectangle 17"/>
            <p:cNvSpPr>
              <a:spLocks noChangeArrowheads="1"/>
            </p:cNvSpPr>
            <p:nvPr/>
          </p:nvSpPr>
          <p:spPr bwMode="auto">
            <a:xfrm>
              <a:off x="5480050" y="2647495"/>
              <a:ext cx="64120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o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294" name="Rectangle 18"/>
            <p:cNvSpPr>
              <a:spLocks noChangeArrowheads="1"/>
            </p:cNvSpPr>
            <p:nvPr/>
          </p:nvSpPr>
          <p:spPr bwMode="auto">
            <a:xfrm>
              <a:off x="5541963" y="2647495"/>
              <a:ext cx="57708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r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295" name="Rectangle 19"/>
            <p:cNvSpPr>
              <a:spLocks noChangeArrowheads="1"/>
            </p:cNvSpPr>
            <p:nvPr/>
          </p:nvSpPr>
          <p:spPr bwMode="auto">
            <a:xfrm>
              <a:off x="5580063" y="2647495"/>
              <a:ext cx="43282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t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296" name="Rectangle 20"/>
            <p:cNvSpPr>
              <a:spLocks noChangeArrowheads="1"/>
            </p:cNvSpPr>
            <p:nvPr/>
          </p:nvSpPr>
          <p:spPr bwMode="auto">
            <a:xfrm>
              <a:off x="5616575" y="2647495"/>
              <a:ext cx="32060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 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297" name="Rectangle 21"/>
            <p:cNvSpPr>
              <a:spLocks noChangeArrowheads="1"/>
            </p:cNvSpPr>
            <p:nvPr/>
          </p:nvSpPr>
          <p:spPr bwMode="auto">
            <a:xfrm>
              <a:off x="5641975" y="2647495"/>
              <a:ext cx="64120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3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298" name="Rectangle 22"/>
            <p:cNvSpPr>
              <a:spLocks noChangeArrowheads="1"/>
            </p:cNvSpPr>
            <p:nvPr/>
          </p:nvSpPr>
          <p:spPr bwMode="auto">
            <a:xfrm>
              <a:off x="5541963" y="3171370"/>
              <a:ext cx="57708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e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299" name="Rectangle 23"/>
            <p:cNvSpPr>
              <a:spLocks noChangeArrowheads="1"/>
            </p:cNvSpPr>
            <p:nvPr/>
          </p:nvSpPr>
          <p:spPr bwMode="auto">
            <a:xfrm>
              <a:off x="5591175" y="3171370"/>
              <a:ext cx="92974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U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300" name="Rectangle 24"/>
            <p:cNvSpPr>
              <a:spLocks noChangeArrowheads="1"/>
            </p:cNvSpPr>
            <p:nvPr/>
          </p:nvSpPr>
          <p:spPr bwMode="auto">
            <a:xfrm>
              <a:off x="5691188" y="3171370"/>
              <a:ext cx="70532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S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301" name="Rectangle 25"/>
            <p:cNvSpPr>
              <a:spLocks noChangeArrowheads="1"/>
            </p:cNvSpPr>
            <p:nvPr/>
          </p:nvSpPr>
          <p:spPr bwMode="auto">
            <a:xfrm>
              <a:off x="5753100" y="3171370"/>
              <a:ext cx="92974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C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302" name="Rectangle 26"/>
            <p:cNvSpPr>
              <a:spLocks noChangeArrowheads="1"/>
            </p:cNvSpPr>
            <p:nvPr/>
          </p:nvSpPr>
          <p:spPr bwMode="auto">
            <a:xfrm>
              <a:off x="5840413" y="3171370"/>
              <a:ext cx="49694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I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303" name="Line 27"/>
            <p:cNvSpPr>
              <a:spLocks noChangeShapeType="1"/>
            </p:cNvSpPr>
            <p:nvPr/>
          </p:nvSpPr>
          <p:spPr bwMode="auto">
            <a:xfrm>
              <a:off x="5156200" y="3369807"/>
              <a:ext cx="123825" cy="0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4304" name="Freeform 28"/>
            <p:cNvSpPr>
              <a:spLocks/>
            </p:cNvSpPr>
            <p:nvPr/>
          </p:nvSpPr>
          <p:spPr bwMode="auto">
            <a:xfrm>
              <a:off x="5092700" y="3331707"/>
              <a:ext cx="87313" cy="63500"/>
            </a:xfrm>
            <a:custGeom>
              <a:avLst/>
              <a:gdLst>
                <a:gd name="T0" fmla="*/ 63500 w 55"/>
                <a:gd name="T1" fmla="*/ 38100 h 40"/>
                <a:gd name="T2" fmla="*/ 87313 w 55"/>
                <a:gd name="T3" fmla="*/ 63500 h 40"/>
                <a:gd name="T4" fmla="*/ 0 w 55"/>
                <a:gd name="T5" fmla="*/ 38100 h 40"/>
                <a:gd name="T6" fmla="*/ 87313 w 55"/>
                <a:gd name="T7" fmla="*/ 0 h 40"/>
                <a:gd name="T8" fmla="*/ 63500 w 55"/>
                <a:gd name="T9" fmla="*/ 38100 h 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5" h="40">
                  <a:moveTo>
                    <a:pt x="40" y="24"/>
                  </a:moveTo>
                  <a:lnTo>
                    <a:pt x="55" y="40"/>
                  </a:lnTo>
                  <a:lnTo>
                    <a:pt x="0" y="24"/>
                  </a:lnTo>
                  <a:lnTo>
                    <a:pt x="55" y="0"/>
                  </a:lnTo>
                  <a:lnTo>
                    <a:pt x="40" y="24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4305" name="Freeform 29"/>
            <p:cNvSpPr>
              <a:spLocks/>
            </p:cNvSpPr>
            <p:nvPr/>
          </p:nvSpPr>
          <p:spPr bwMode="auto">
            <a:xfrm>
              <a:off x="5267325" y="3331707"/>
              <a:ext cx="74613" cy="63500"/>
            </a:xfrm>
            <a:custGeom>
              <a:avLst/>
              <a:gdLst>
                <a:gd name="T0" fmla="*/ 12700 w 47"/>
                <a:gd name="T1" fmla="*/ 38100 h 40"/>
                <a:gd name="T2" fmla="*/ 0 w 47"/>
                <a:gd name="T3" fmla="*/ 0 h 40"/>
                <a:gd name="T4" fmla="*/ 74613 w 47"/>
                <a:gd name="T5" fmla="*/ 38100 h 40"/>
                <a:gd name="T6" fmla="*/ 0 w 47"/>
                <a:gd name="T7" fmla="*/ 63500 h 40"/>
                <a:gd name="T8" fmla="*/ 12700 w 47"/>
                <a:gd name="T9" fmla="*/ 38100 h 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7" h="40">
                  <a:moveTo>
                    <a:pt x="8" y="24"/>
                  </a:moveTo>
                  <a:lnTo>
                    <a:pt x="0" y="0"/>
                  </a:lnTo>
                  <a:lnTo>
                    <a:pt x="47" y="24"/>
                  </a:lnTo>
                  <a:lnTo>
                    <a:pt x="0" y="40"/>
                  </a:lnTo>
                  <a:lnTo>
                    <a:pt x="8" y="24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4306" name="Line 30"/>
            <p:cNvSpPr>
              <a:spLocks noChangeShapeType="1"/>
            </p:cNvSpPr>
            <p:nvPr/>
          </p:nvSpPr>
          <p:spPr bwMode="auto">
            <a:xfrm>
              <a:off x="5156200" y="3482520"/>
              <a:ext cx="123825" cy="0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4307" name="Freeform 31"/>
            <p:cNvSpPr>
              <a:spLocks/>
            </p:cNvSpPr>
            <p:nvPr/>
          </p:nvSpPr>
          <p:spPr bwMode="auto">
            <a:xfrm>
              <a:off x="5092700" y="3444420"/>
              <a:ext cx="87313" cy="61913"/>
            </a:xfrm>
            <a:custGeom>
              <a:avLst/>
              <a:gdLst>
                <a:gd name="T0" fmla="*/ 63500 w 55"/>
                <a:gd name="T1" fmla="*/ 38100 h 39"/>
                <a:gd name="T2" fmla="*/ 87313 w 55"/>
                <a:gd name="T3" fmla="*/ 61913 h 39"/>
                <a:gd name="T4" fmla="*/ 0 w 55"/>
                <a:gd name="T5" fmla="*/ 38100 h 39"/>
                <a:gd name="T6" fmla="*/ 87313 w 55"/>
                <a:gd name="T7" fmla="*/ 0 h 39"/>
                <a:gd name="T8" fmla="*/ 63500 w 55"/>
                <a:gd name="T9" fmla="*/ 38100 h 3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5" h="39">
                  <a:moveTo>
                    <a:pt x="40" y="24"/>
                  </a:moveTo>
                  <a:lnTo>
                    <a:pt x="55" y="39"/>
                  </a:lnTo>
                  <a:lnTo>
                    <a:pt x="0" y="24"/>
                  </a:lnTo>
                  <a:lnTo>
                    <a:pt x="55" y="0"/>
                  </a:lnTo>
                  <a:lnTo>
                    <a:pt x="40" y="24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4308" name="Freeform 32"/>
            <p:cNvSpPr>
              <a:spLocks/>
            </p:cNvSpPr>
            <p:nvPr/>
          </p:nvSpPr>
          <p:spPr bwMode="auto">
            <a:xfrm>
              <a:off x="5267325" y="3444420"/>
              <a:ext cx="74613" cy="61913"/>
            </a:xfrm>
            <a:custGeom>
              <a:avLst/>
              <a:gdLst>
                <a:gd name="T0" fmla="*/ 12700 w 47"/>
                <a:gd name="T1" fmla="*/ 38100 h 39"/>
                <a:gd name="T2" fmla="*/ 0 w 47"/>
                <a:gd name="T3" fmla="*/ 0 h 39"/>
                <a:gd name="T4" fmla="*/ 74613 w 47"/>
                <a:gd name="T5" fmla="*/ 38100 h 39"/>
                <a:gd name="T6" fmla="*/ 0 w 47"/>
                <a:gd name="T7" fmla="*/ 61913 h 39"/>
                <a:gd name="T8" fmla="*/ 12700 w 47"/>
                <a:gd name="T9" fmla="*/ 38100 h 3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7" h="39">
                  <a:moveTo>
                    <a:pt x="8" y="24"/>
                  </a:moveTo>
                  <a:lnTo>
                    <a:pt x="0" y="0"/>
                  </a:lnTo>
                  <a:lnTo>
                    <a:pt x="47" y="24"/>
                  </a:lnTo>
                  <a:lnTo>
                    <a:pt x="0" y="39"/>
                  </a:lnTo>
                  <a:lnTo>
                    <a:pt x="8" y="24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4309" name="Line 33"/>
            <p:cNvSpPr>
              <a:spLocks noChangeShapeType="1"/>
            </p:cNvSpPr>
            <p:nvPr/>
          </p:nvSpPr>
          <p:spPr bwMode="auto">
            <a:xfrm>
              <a:off x="6059487" y="2722107"/>
              <a:ext cx="274320" cy="0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 type="triangle" w="med" len="sm"/>
              <a:tailEnd type="triangle" w="med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4310" name="Line 36"/>
            <p:cNvSpPr>
              <a:spLocks noChangeShapeType="1"/>
            </p:cNvSpPr>
            <p:nvPr/>
          </p:nvSpPr>
          <p:spPr bwMode="auto">
            <a:xfrm>
              <a:off x="6059487" y="3295195"/>
              <a:ext cx="274320" cy="0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 type="triangle" w="med" len="sm"/>
              <a:tailEnd type="triangle" w="med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4311" name="Line 39"/>
            <p:cNvSpPr>
              <a:spLocks noChangeShapeType="1"/>
            </p:cNvSpPr>
            <p:nvPr/>
          </p:nvSpPr>
          <p:spPr bwMode="auto">
            <a:xfrm>
              <a:off x="4757738" y="2922132"/>
              <a:ext cx="149225" cy="0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4312" name="Line 40"/>
            <p:cNvSpPr>
              <a:spLocks noChangeShapeType="1"/>
            </p:cNvSpPr>
            <p:nvPr/>
          </p:nvSpPr>
          <p:spPr bwMode="auto">
            <a:xfrm>
              <a:off x="4757738" y="3033257"/>
              <a:ext cx="149225" cy="0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4313" name="Line 41"/>
            <p:cNvSpPr>
              <a:spLocks noChangeShapeType="1"/>
            </p:cNvSpPr>
            <p:nvPr/>
          </p:nvSpPr>
          <p:spPr bwMode="auto">
            <a:xfrm>
              <a:off x="4757738" y="3158670"/>
              <a:ext cx="149225" cy="0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4314" name="Line 42"/>
            <p:cNvSpPr>
              <a:spLocks noChangeShapeType="1"/>
            </p:cNvSpPr>
            <p:nvPr/>
          </p:nvSpPr>
          <p:spPr bwMode="auto">
            <a:xfrm>
              <a:off x="4757738" y="3257095"/>
              <a:ext cx="149225" cy="0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4315" name="Line 43"/>
            <p:cNvSpPr>
              <a:spLocks noChangeShapeType="1"/>
            </p:cNvSpPr>
            <p:nvPr/>
          </p:nvSpPr>
          <p:spPr bwMode="auto">
            <a:xfrm>
              <a:off x="4757738" y="3369807"/>
              <a:ext cx="149225" cy="0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4316" name="Line 44"/>
            <p:cNvSpPr>
              <a:spLocks noChangeShapeType="1"/>
            </p:cNvSpPr>
            <p:nvPr/>
          </p:nvSpPr>
          <p:spPr bwMode="auto">
            <a:xfrm>
              <a:off x="4757738" y="3469820"/>
              <a:ext cx="149225" cy="0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4317" name="Line 45"/>
            <p:cNvSpPr>
              <a:spLocks noChangeShapeType="1"/>
            </p:cNvSpPr>
            <p:nvPr/>
          </p:nvSpPr>
          <p:spPr bwMode="auto">
            <a:xfrm>
              <a:off x="4757738" y="3580945"/>
              <a:ext cx="149225" cy="0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4318" name="Line 46"/>
            <p:cNvSpPr>
              <a:spLocks noChangeShapeType="1"/>
            </p:cNvSpPr>
            <p:nvPr/>
          </p:nvSpPr>
          <p:spPr bwMode="auto">
            <a:xfrm>
              <a:off x="4757738" y="3693657"/>
              <a:ext cx="149225" cy="0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4319" name="Line 47"/>
            <p:cNvSpPr>
              <a:spLocks noChangeShapeType="1"/>
            </p:cNvSpPr>
            <p:nvPr/>
          </p:nvSpPr>
          <p:spPr bwMode="auto">
            <a:xfrm>
              <a:off x="5156200" y="2922132"/>
              <a:ext cx="123825" cy="0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4320" name="Freeform 48"/>
            <p:cNvSpPr>
              <a:spLocks/>
            </p:cNvSpPr>
            <p:nvPr/>
          </p:nvSpPr>
          <p:spPr bwMode="auto">
            <a:xfrm>
              <a:off x="5092700" y="2896732"/>
              <a:ext cx="87313" cy="61913"/>
            </a:xfrm>
            <a:custGeom>
              <a:avLst/>
              <a:gdLst>
                <a:gd name="T0" fmla="*/ 63500 w 55"/>
                <a:gd name="T1" fmla="*/ 25400 h 39"/>
                <a:gd name="T2" fmla="*/ 87313 w 55"/>
                <a:gd name="T3" fmla="*/ 61913 h 39"/>
                <a:gd name="T4" fmla="*/ 0 w 55"/>
                <a:gd name="T5" fmla="*/ 25400 h 39"/>
                <a:gd name="T6" fmla="*/ 87313 w 55"/>
                <a:gd name="T7" fmla="*/ 0 h 39"/>
                <a:gd name="T8" fmla="*/ 63500 w 55"/>
                <a:gd name="T9" fmla="*/ 25400 h 3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5" h="39">
                  <a:moveTo>
                    <a:pt x="40" y="16"/>
                  </a:moveTo>
                  <a:lnTo>
                    <a:pt x="55" y="39"/>
                  </a:lnTo>
                  <a:lnTo>
                    <a:pt x="0" y="16"/>
                  </a:lnTo>
                  <a:lnTo>
                    <a:pt x="55" y="0"/>
                  </a:lnTo>
                  <a:lnTo>
                    <a:pt x="40" y="16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4321" name="Freeform 49"/>
            <p:cNvSpPr>
              <a:spLocks/>
            </p:cNvSpPr>
            <p:nvPr/>
          </p:nvSpPr>
          <p:spPr bwMode="auto">
            <a:xfrm>
              <a:off x="5267325" y="2896732"/>
              <a:ext cx="74613" cy="61913"/>
            </a:xfrm>
            <a:custGeom>
              <a:avLst/>
              <a:gdLst>
                <a:gd name="T0" fmla="*/ 12700 w 47"/>
                <a:gd name="T1" fmla="*/ 25400 h 39"/>
                <a:gd name="T2" fmla="*/ 0 w 47"/>
                <a:gd name="T3" fmla="*/ 0 h 39"/>
                <a:gd name="T4" fmla="*/ 74613 w 47"/>
                <a:gd name="T5" fmla="*/ 25400 h 39"/>
                <a:gd name="T6" fmla="*/ 0 w 47"/>
                <a:gd name="T7" fmla="*/ 61913 h 39"/>
                <a:gd name="T8" fmla="*/ 12700 w 47"/>
                <a:gd name="T9" fmla="*/ 25400 h 3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7" h="39">
                  <a:moveTo>
                    <a:pt x="8" y="16"/>
                  </a:moveTo>
                  <a:lnTo>
                    <a:pt x="0" y="0"/>
                  </a:lnTo>
                  <a:lnTo>
                    <a:pt x="47" y="16"/>
                  </a:lnTo>
                  <a:lnTo>
                    <a:pt x="0" y="39"/>
                  </a:lnTo>
                  <a:lnTo>
                    <a:pt x="8" y="16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4322" name="Line 50"/>
            <p:cNvSpPr>
              <a:spLocks noChangeShapeType="1"/>
            </p:cNvSpPr>
            <p:nvPr/>
          </p:nvSpPr>
          <p:spPr bwMode="auto">
            <a:xfrm>
              <a:off x="5156200" y="3033257"/>
              <a:ext cx="123825" cy="0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4323" name="Freeform 51"/>
            <p:cNvSpPr>
              <a:spLocks/>
            </p:cNvSpPr>
            <p:nvPr/>
          </p:nvSpPr>
          <p:spPr bwMode="auto">
            <a:xfrm>
              <a:off x="5092700" y="3009445"/>
              <a:ext cx="87313" cy="61913"/>
            </a:xfrm>
            <a:custGeom>
              <a:avLst/>
              <a:gdLst>
                <a:gd name="T0" fmla="*/ 63500 w 55"/>
                <a:gd name="T1" fmla="*/ 23813 h 39"/>
                <a:gd name="T2" fmla="*/ 87313 w 55"/>
                <a:gd name="T3" fmla="*/ 61913 h 39"/>
                <a:gd name="T4" fmla="*/ 0 w 55"/>
                <a:gd name="T5" fmla="*/ 23813 h 39"/>
                <a:gd name="T6" fmla="*/ 87313 w 55"/>
                <a:gd name="T7" fmla="*/ 0 h 39"/>
                <a:gd name="T8" fmla="*/ 63500 w 55"/>
                <a:gd name="T9" fmla="*/ 23813 h 3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5" h="39">
                  <a:moveTo>
                    <a:pt x="40" y="15"/>
                  </a:moveTo>
                  <a:lnTo>
                    <a:pt x="55" y="39"/>
                  </a:lnTo>
                  <a:lnTo>
                    <a:pt x="0" y="15"/>
                  </a:lnTo>
                  <a:lnTo>
                    <a:pt x="55" y="0"/>
                  </a:lnTo>
                  <a:lnTo>
                    <a:pt x="40" y="15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4324" name="Freeform 52"/>
            <p:cNvSpPr>
              <a:spLocks/>
            </p:cNvSpPr>
            <p:nvPr/>
          </p:nvSpPr>
          <p:spPr bwMode="auto">
            <a:xfrm>
              <a:off x="5267325" y="3009445"/>
              <a:ext cx="74613" cy="61913"/>
            </a:xfrm>
            <a:custGeom>
              <a:avLst/>
              <a:gdLst>
                <a:gd name="T0" fmla="*/ 12700 w 47"/>
                <a:gd name="T1" fmla="*/ 23813 h 39"/>
                <a:gd name="T2" fmla="*/ 0 w 47"/>
                <a:gd name="T3" fmla="*/ 0 h 39"/>
                <a:gd name="T4" fmla="*/ 74613 w 47"/>
                <a:gd name="T5" fmla="*/ 23813 h 39"/>
                <a:gd name="T6" fmla="*/ 0 w 47"/>
                <a:gd name="T7" fmla="*/ 61913 h 39"/>
                <a:gd name="T8" fmla="*/ 12700 w 47"/>
                <a:gd name="T9" fmla="*/ 23813 h 3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7" h="39">
                  <a:moveTo>
                    <a:pt x="8" y="15"/>
                  </a:moveTo>
                  <a:lnTo>
                    <a:pt x="0" y="0"/>
                  </a:lnTo>
                  <a:lnTo>
                    <a:pt x="47" y="15"/>
                  </a:lnTo>
                  <a:lnTo>
                    <a:pt x="0" y="39"/>
                  </a:lnTo>
                  <a:lnTo>
                    <a:pt x="8" y="15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4325" name="Line 53"/>
            <p:cNvSpPr>
              <a:spLocks noChangeShapeType="1"/>
            </p:cNvSpPr>
            <p:nvPr/>
          </p:nvSpPr>
          <p:spPr bwMode="auto">
            <a:xfrm>
              <a:off x="5156200" y="3145970"/>
              <a:ext cx="123825" cy="0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4326" name="Freeform 54"/>
            <p:cNvSpPr>
              <a:spLocks/>
            </p:cNvSpPr>
            <p:nvPr/>
          </p:nvSpPr>
          <p:spPr bwMode="auto">
            <a:xfrm>
              <a:off x="5092700" y="3107870"/>
              <a:ext cx="87313" cy="63500"/>
            </a:xfrm>
            <a:custGeom>
              <a:avLst/>
              <a:gdLst>
                <a:gd name="T0" fmla="*/ 63500 w 55"/>
                <a:gd name="T1" fmla="*/ 38100 h 40"/>
                <a:gd name="T2" fmla="*/ 87313 w 55"/>
                <a:gd name="T3" fmla="*/ 63500 h 40"/>
                <a:gd name="T4" fmla="*/ 0 w 55"/>
                <a:gd name="T5" fmla="*/ 38100 h 40"/>
                <a:gd name="T6" fmla="*/ 87313 w 55"/>
                <a:gd name="T7" fmla="*/ 0 h 40"/>
                <a:gd name="T8" fmla="*/ 63500 w 55"/>
                <a:gd name="T9" fmla="*/ 38100 h 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5" h="40">
                  <a:moveTo>
                    <a:pt x="40" y="24"/>
                  </a:moveTo>
                  <a:lnTo>
                    <a:pt x="55" y="40"/>
                  </a:lnTo>
                  <a:lnTo>
                    <a:pt x="0" y="24"/>
                  </a:lnTo>
                  <a:lnTo>
                    <a:pt x="55" y="0"/>
                  </a:lnTo>
                  <a:lnTo>
                    <a:pt x="40" y="24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4327" name="Freeform 55"/>
            <p:cNvSpPr>
              <a:spLocks/>
            </p:cNvSpPr>
            <p:nvPr/>
          </p:nvSpPr>
          <p:spPr bwMode="auto">
            <a:xfrm>
              <a:off x="5267325" y="3107870"/>
              <a:ext cx="74613" cy="63500"/>
            </a:xfrm>
            <a:custGeom>
              <a:avLst/>
              <a:gdLst>
                <a:gd name="T0" fmla="*/ 12700 w 47"/>
                <a:gd name="T1" fmla="*/ 38100 h 40"/>
                <a:gd name="T2" fmla="*/ 0 w 47"/>
                <a:gd name="T3" fmla="*/ 0 h 40"/>
                <a:gd name="T4" fmla="*/ 74613 w 47"/>
                <a:gd name="T5" fmla="*/ 38100 h 40"/>
                <a:gd name="T6" fmla="*/ 0 w 47"/>
                <a:gd name="T7" fmla="*/ 63500 h 40"/>
                <a:gd name="T8" fmla="*/ 12700 w 47"/>
                <a:gd name="T9" fmla="*/ 38100 h 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7" h="40">
                  <a:moveTo>
                    <a:pt x="8" y="24"/>
                  </a:moveTo>
                  <a:lnTo>
                    <a:pt x="0" y="0"/>
                  </a:lnTo>
                  <a:lnTo>
                    <a:pt x="47" y="24"/>
                  </a:lnTo>
                  <a:lnTo>
                    <a:pt x="0" y="40"/>
                  </a:lnTo>
                  <a:lnTo>
                    <a:pt x="8" y="24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4328" name="Line 56"/>
            <p:cNvSpPr>
              <a:spLocks noChangeShapeType="1"/>
            </p:cNvSpPr>
            <p:nvPr/>
          </p:nvSpPr>
          <p:spPr bwMode="auto">
            <a:xfrm>
              <a:off x="5156200" y="3257095"/>
              <a:ext cx="123825" cy="0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4329" name="Freeform 57"/>
            <p:cNvSpPr>
              <a:spLocks/>
            </p:cNvSpPr>
            <p:nvPr/>
          </p:nvSpPr>
          <p:spPr bwMode="auto">
            <a:xfrm>
              <a:off x="5092700" y="3220582"/>
              <a:ext cx="87313" cy="61913"/>
            </a:xfrm>
            <a:custGeom>
              <a:avLst/>
              <a:gdLst>
                <a:gd name="T0" fmla="*/ 63500 w 55"/>
                <a:gd name="T1" fmla="*/ 36513 h 39"/>
                <a:gd name="T2" fmla="*/ 87313 w 55"/>
                <a:gd name="T3" fmla="*/ 61913 h 39"/>
                <a:gd name="T4" fmla="*/ 0 w 55"/>
                <a:gd name="T5" fmla="*/ 36513 h 39"/>
                <a:gd name="T6" fmla="*/ 87313 w 55"/>
                <a:gd name="T7" fmla="*/ 0 h 39"/>
                <a:gd name="T8" fmla="*/ 63500 w 55"/>
                <a:gd name="T9" fmla="*/ 36513 h 3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5" h="39">
                  <a:moveTo>
                    <a:pt x="40" y="23"/>
                  </a:moveTo>
                  <a:lnTo>
                    <a:pt x="55" y="39"/>
                  </a:lnTo>
                  <a:lnTo>
                    <a:pt x="0" y="23"/>
                  </a:lnTo>
                  <a:lnTo>
                    <a:pt x="55" y="0"/>
                  </a:lnTo>
                  <a:lnTo>
                    <a:pt x="40" y="23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4330" name="Freeform 58"/>
            <p:cNvSpPr>
              <a:spLocks/>
            </p:cNvSpPr>
            <p:nvPr/>
          </p:nvSpPr>
          <p:spPr bwMode="auto">
            <a:xfrm>
              <a:off x="5267325" y="3220582"/>
              <a:ext cx="74613" cy="61913"/>
            </a:xfrm>
            <a:custGeom>
              <a:avLst/>
              <a:gdLst>
                <a:gd name="T0" fmla="*/ 12700 w 47"/>
                <a:gd name="T1" fmla="*/ 36513 h 39"/>
                <a:gd name="T2" fmla="*/ 0 w 47"/>
                <a:gd name="T3" fmla="*/ 0 h 39"/>
                <a:gd name="T4" fmla="*/ 74613 w 47"/>
                <a:gd name="T5" fmla="*/ 36513 h 39"/>
                <a:gd name="T6" fmla="*/ 0 w 47"/>
                <a:gd name="T7" fmla="*/ 61913 h 39"/>
                <a:gd name="T8" fmla="*/ 12700 w 47"/>
                <a:gd name="T9" fmla="*/ 36513 h 3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7" h="39">
                  <a:moveTo>
                    <a:pt x="8" y="23"/>
                  </a:moveTo>
                  <a:lnTo>
                    <a:pt x="0" y="0"/>
                  </a:lnTo>
                  <a:lnTo>
                    <a:pt x="47" y="23"/>
                  </a:lnTo>
                  <a:lnTo>
                    <a:pt x="0" y="39"/>
                  </a:ln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4331" name="Line 59"/>
            <p:cNvSpPr>
              <a:spLocks noChangeShapeType="1"/>
            </p:cNvSpPr>
            <p:nvPr/>
          </p:nvSpPr>
          <p:spPr bwMode="auto">
            <a:xfrm>
              <a:off x="5156200" y="3693657"/>
              <a:ext cx="123825" cy="0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4332" name="Freeform 60"/>
            <p:cNvSpPr>
              <a:spLocks/>
            </p:cNvSpPr>
            <p:nvPr/>
          </p:nvSpPr>
          <p:spPr bwMode="auto">
            <a:xfrm>
              <a:off x="5092700" y="3668257"/>
              <a:ext cx="87313" cy="61913"/>
            </a:xfrm>
            <a:custGeom>
              <a:avLst/>
              <a:gdLst>
                <a:gd name="T0" fmla="*/ 63500 w 55"/>
                <a:gd name="T1" fmla="*/ 25400 h 39"/>
                <a:gd name="T2" fmla="*/ 87313 w 55"/>
                <a:gd name="T3" fmla="*/ 61913 h 39"/>
                <a:gd name="T4" fmla="*/ 0 w 55"/>
                <a:gd name="T5" fmla="*/ 25400 h 39"/>
                <a:gd name="T6" fmla="*/ 87313 w 55"/>
                <a:gd name="T7" fmla="*/ 0 h 39"/>
                <a:gd name="T8" fmla="*/ 63500 w 55"/>
                <a:gd name="T9" fmla="*/ 25400 h 3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5" h="39">
                  <a:moveTo>
                    <a:pt x="40" y="16"/>
                  </a:moveTo>
                  <a:lnTo>
                    <a:pt x="55" y="39"/>
                  </a:lnTo>
                  <a:lnTo>
                    <a:pt x="0" y="16"/>
                  </a:lnTo>
                  <a:lnTo>
                    <a:pt x="55" y="0"/>
                  </a:lnTo>
                  <a:lnTo>
                    <a:pt x="40" y="16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4333" name="Freeform 61"/>
            <p:cNvSpPr>
              <a:spLocks/>
            </p:cNvSpPr>
            <p:nvPr/>
          </p:nvSpPr>
          <p:spPr bwMode="auto">
            <a:xfrm>
              <a:off x="5267325" y="3668257"/>
              <a:ext cx="74613" cy="61913"/>
            </a:xfrm>
            <a:custGeom>
              <a:avLst/>
              <a:gdLst>
                <a:gd name="T0" fmla="*/ 12700 w 47"/>
                <a:gd name="T1" fmla="*/ 25400 h 39"/>
                <a:gd name="T2" fmla="*/ 0 w 47"/>
                <a:gd name="T3" fmla="*/ 0 h 39"/>
                <a:gd name="T4" fmla="*/ 74613 w 47"/>
                <a:gd name="T5" fmla="*/ 25400 h 39"/>
                <a:gd name="T6" fmla="*/ 0 w 47"/>
                <a:gd name="T7" fmla="*/ 61913 h 39"/>
                <a:gd name="T8" fmla="*/ 12700 w 47"/>
                <a:gd name="T9" fmla="*/ 25400 h 3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7" h="39">
                  <a:moveTo>
                    <a:pt x="8" y="16"/>
                  </a:moveTo>
                  <a:lnTo>
                    <a:pt x="0" y="0"/>
                  </a:lnTo>
                  <a:lnTo>
                    <a:pt x="47" y="16"/>
                  </a:lnTo>
                  <a:lnTo>
                    <a:pt x="0" y="39"/>
                  </a:lnTo>
                  <a:lnTo>
                    <a:pt x="8" y="16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4334" name="Line 62"/>
            <p:cNvSpPr>
              <a:spLocks noChangeShapeType="1"/>
            </p:cNvSpPr>
            <p:nvPr/>
          </p:nvSpPr>
          <p:spPr bwMode="auto">
            <a:xfrm>
              <a:off x="5156200" y="3580945"/>
              <a:ext cx="123825" cy="0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4335" name="Freeform 63"/>
            <p:cNvSpPr>
              <a:spLocks/>
            </p:cNvSpPr>
            <p:nvPr/>
          </p:nvSpPr>
          <p:spPr bwMode="auto">
            <a:xfrm>
              <a:off x="5092700" y="3557132"/>
              <a:ext cx="87313" cy="61913"/>
            </a:xfrm>
            <a:custGeom>
              <a:avLst/>
              <a:gdLst>
                <a:gd name="T0" fmla="*/ 63500 w 55"/>
                <a:gd name="T1" fmla="*/ 23813 h 39"/>
                <a:gd name="T2" fmla="*/ 87313 w 55"/>
                <a:gd name="T3" fmla="*/ 61913 h 39"/>
                <a:gd name="T4" fmla="*/ 0 w 55"/>
                <a:gd name="T5" fmla="*/ 23813 h 39"/>
                <a:gd name="T6" fmla="*/ 87313 w 55"/>
                <a:gd name="T7" fmla="*/ 0 h 39"/>
                <a:gd name="T8" fmla="*/ 63500 w 55"/>
                <a:gd name="T9" fmla="*/ 23813 h 3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5" h="39">
                  <a:moveTo>
                    <a:pt x="40" y="15"/>
                  </a:moveTo>
                  <a:lnTo>
                    <a:pt x="55" y="39"/>
                  </a:lnTo>
                  <a:lnTo>
                    <a:pt x="0" y="15"/>
                  </a:lnTo>
                  <a:lnTo>
                    <a:pt x="55" y="0"/>
                  </a:lnTo>
                  <a:lnTo>
                    <a:pt x="40" y="15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4336" name="Freeform 64"/>
            <p:cNvSpPr>
              <a:spLocks/>
            </p:cNvSpPr>
            <p:nvPr/>
          </p:nvSpPr>
          <p:spPr bwMode="auto">
            <a:xfrm>
              <a:off x="5267325" y="3557132"/>
              <a:ext cx="74613" cy="61913"/>
            </a:xfrm>
            <a:custGeom>
              <a:avLst/>
              <a:gdLst>
                <a:gd name="T0" fmla="*/ 12700 w 47"/>
                <a:gd name="T1" fmla="*/ 23813 h 39"/>
                <a:gd name="T2" fmla="*/ 0 w 47"/>
                <a:gd name="T3" fmla="*/ 0 h 39"/>
                <a:gd name="T4" fmla="*/ 74613 w 47"/>
                <a:gd name="T5" fmla="*/ 23813 h 39"/>
                <a:gd name="T6" fmla="*/ 0 w 47"/>
                <a:gd name="T7" fmla="*/ 61913 h 39"/>
                <a:gd name="T8" fmla="*/ 12700 w 47"/>
                <a:gd name="T9" fmla="*/ 23813 h 3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7" h="39">
                  <a:moveTo>
                    <a:pt x="8" y="15"/>
                  </a:moveTo>
                  <a:lnTo>
                    <a:pt x="0" y="0"/>
                  </a:lnTo>
                  <a:lnTo>
                    <a:pt x="47" y="15"/>
                  </a:lnTo>
                  <a:lnTo>
                    <a:pt x="0" y="39"/>
                  </a:lnTo>
                  <a:lnTo>
                    <a:pt x="8" y="15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4337" name="Rectangle 65"/>
            <p:cNvSpPr>
              <a:spLocks noChangeArrowheads="1"/>
            </p:cNvSpPr>
            <p:nvPr/>
          </p:nvSpPr>
          <p:spPr bwMode="auto">
            <a:xfrm>
              <a:off x="7227886" y="173038"/>
              <a:ext cx="685800" cy="161925"/>
            </a:xfrm>
            <a:prstGeom prst="rect">
              <a:avLst/>
            </a:prstGeom>
            <a:solidFill>
              <a:srgbClr val="00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338" name="Rectangle 66"/>
            <p:cNvSpPr>
              <a:spLocks noChangeArrowheads="1"/>
            </p:cNvSpPr>
            <p:nvPr/>
          </p:nvSpPr>
          <p:spPr bwMode="auto">
            <a:xfrm>
              <a:off x="7234236" y="179388"/>
              <a:ext cx="673100" cy="149225"/>
            </a:xfrm>
            <a:prstGeom prst="rect">
              <a:avLst/>
            </a:prstGeom>
            <a:noFill/>
            <a:ln w="381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339" name="Rectangle 67"/>
            <p:cNvSpPr>
              <a:spLocks noChangeArrowheads="1"/>
            </p:cNvSpPr>
            <p:nvPr/>
          </p:nvSpPr>
          <p:spPr bwMode="auto">
            <a:xfrm>
              <a:off x="7227886" y="0"/>
              <a:ext cx="685800" cy="173038"/>
            </a:xfrm>
            <a:prstGeom prst="rect">
              <a:avLst/>
            </a:prstGeom>
            <a:solidFill>
              <a:srgbClr val="FF9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340" name="Rectangle 68"/>
            <p:cNvSpPr>
              <a:spLocks noChangeArrowheads="1"/>
            </p:cNvSpPr>
            <p:nvPr/>
          </p:nvSpPr>
          <p:spPr bwMode="auto">
            <a:xfrm>
              <a:off x="7234236" y="6350"/>
              <a:ext cx="673100" cy="160338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341" name="Rectangle 69"/>
            <p:cNvSpPr>
              <a:spLocks noChangeArrowheads="1"/>
            </p:cNvSpPr>
            <p:nvPr/>
          </p:nvSpPr>
          <p:spPr bwMode="auto">
            <a:xfrm>
              <a:off x="3984625" y="582157"/>
              <a:ext cx="70532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P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342" name="Rectangle 70"/>
            <p:cNvSpPr>
              <a:spLocks noChangeArrowheads="1"/>
            </p:cNvSpPr>
            <p:nvPr/>
          </p:nvSpPr>
          <p:spPr bwMode="auto">
            <a:xfrm>
              <a:off x="4046538" y="582157"/>
              <a:ext cx="57708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1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343" name="Rectangle 71"/>
            <p:cNvSpPr>
              <a:spLocks noChangeArrowheads="1"/>
            </p:cNvSpPr>
            <p:nvPr/>
          </p:nvSpPr>
          <p:spPr bwMode="auto">
            <a:xfrm>
              <a:off x="4108450" y="582157"/>
              <a:ext cx="28854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.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344" name="Rectangle 72"/>
            <p:cNvSpPr>
              <a:spLocks noChangeArrowheads="1"/>
            </p:cNvSpPr>
            <p:nvPr/>
          </p:nvSpPr>
          <p:spPr bwMode="auto">
            <a:xfrm>
              <a:off x="4133850" y="582157"/>
              <a:ext cx="57708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7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345" name="Rectangle 73"/>
            <p:cNvSpPr>
              <a:spLocks noChangeArrowheads="1"/>
            </p:cNvSpPr>
            <p:nvPr/>
          </p:nvSpPr>
          <p:spPr bwMode="auto">
            <a:xfrm>
              <a:off x="4195763" y="582157"/>
              <a:ext cx="28854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 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346" name="Rectangle 74"/>
            <p:cNvSpPr>
              <a:spLocks noChangeArrowheads="1"/>
            </p:cNvSpPr>
            <p:nvPr/>
          </p:nvSpPr>
          <p:spPr bwMode="auto">
            <a:xfrm>
              <a:off x="4221163" y="582157"/>
              <a:ext cx="32060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/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347" name="Rectangle 75"/>
            <p:cNvSpPr>
              <a:spLocks noChangeArrowheads="1"/>
            </p:cNvSpPr>
            <p:nvPr/>
          </p:nvSpPr>
          <p:spPr bwMode="auto">
            <a:xfrm>
              <a:off x="4246563" y="582157"/>
              <a:ext cx="83356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U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348" name="Rectangle 76"/>
            <p:cNvSpPr>
              <a:spLocks noChangeArrowheads="1"/>
            </p:cNvSpPr>
            <p:nvPr/>
          </p:nvSpPr>
          <p:spPr bwMode="auto">
            <a:xfrm>
              <a:off x="4333875" y="582157"/>
              <a:ext cx="83356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C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349" name="Rectangle 77"/>
            <p:cNvSpPr>
              <a:spLocks noChangeArrowheads="1"/>
            </p:cNvSpPr>
            <p:nvPr/>
          </p:nvSpPr>
          <p:spPr bwMode="auto">
            <a:xfrm>
              <a:off x="4408488" y="582157"/>
              <a:ext cx="76944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B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350" name="Rectangle 78"/>
            <p:cNvSpPr>
              <a:spLocks noChangeArrowheads="1"/>
            </p:cNvSpPr>
            <p:nvPr/>
          </p:nvSpPr>
          <p:spPr bwMode="auto">
            <a:xfrm>
              <a:off x="4483100" y="582157"/>
              <a:ext cx="57708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0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351" name="Rectangle 79"/>
            <p:cNvSpPr>
              <a:spLocks noChangeArrowheads="1"/>
            </p:cNvSpPr>
            <p:nvPr/>
          </p:nvSpPr>
          <p:spPr bwMode="auto">
            <a:xfrm>
              <a:off x="4532313" y="582157"/>
              <a:ext cx="64120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S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352" name="Rectangle 80"/>
            <p:cNvSpPr>
              <a:spLocks noChangeArrowheads="1"/>
            </p:cNvSpPr>
            <p:nvPr/>
          </p:nvSpPr>
          <p:spPr bwMode="auto">
            <a:xfrm>
              <a:off x="4594225" y="582157"/>
              <a:ext cx="83356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C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353" name="Rectangle 81"/>
            <p:cNvSpPr>
              <a:spLocks noChangeArrowheads="1"/>
            </p:cNvSpPr>
            <p:nvPr/>
          </p:nvSpPr>
          <p:spPr bwMode="auto">
            <a:xfrm>
              <a:off x="4670425" y="582157"/>
              <a:ext cx="76944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L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354" name="Rectangle 82"/>
            <p:cNvSpPr>
              <a:spLocks noChangeArrowheads="1"/>
            </p:cNvSpPr>
            <p:nvPr/>
          </p:nvSpPr>
          <p:spPr bwMode="auto">
            <a:xfrm>
              <a:off x="3971925" y="693282"/>
              <a:ext cx="70532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P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355" name="Rectangle 83"/>
            <p:cNvSpPr>
              <a:spLocks noChangeArrowheads="1"/>
            </p:cNvSpPr>
            <p:nvPr/>
          </p:nvSpPr>
          <p:spPr bwMode="auto">
            <a:xfrm>
              <a:off x="4033838" y="693282"/>
              <a:ext cx="57708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1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356" name="Rectangle 84"/>
            <p:cNvSpPr>
              <a:spLocks noChangeArrowheads="1"/>
            </p:cNvSpPr>
            <p:nvPr/>
          </p:nvSpPr>
          <p:spPr bwMode="auto">
            <a:xfrm>
              <a:off x="4084638" y="693282"/>
              <a:ext cx="28854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.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357" name="Rectangle 85"/>
            <p:cNvSpPr>
              <a:spLocks noChangeArrowheads="1"/>
            </p:cNvSpPr>
            <p:nvPr/>
          </p:nvSpPr>
          <p:spPr bwMode="auto">
            <a:xfrm>
              <a:off x="4121150" y="693282"/>
              <a:ext cx="57708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6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358" name="Rectangle 86"/>
            <p:cNvSpPr>
              <a:spLocks noChangeArrowheads="1"/>
            </p:cNvSpPr>
            <p:nvPr/>
          </p:nvSpPr>
          <p:spPr bwMode="auto">
            <a:xfrm>
              <a:off x="4171950" y="693282"/>
              <a:ext cx="28854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 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359" name="Rectangle 87"/>
            <p:cNvSpPr>
              <a:spLocks noChangeArrowheads="1"/>
            </p:cNvSpPr>
            <p:nvPr/>
          </p:nvSpPr>
          <p:spPr bwMode="auto">
            <a:xfrm>
              <a:off x="4195763" y="693282"/>
              <a:ext cx="32060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/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360" name="Rectangle 88"/>
            <p:cNvSpPr>
              <a:spLocks noChangeArrowheads="1"/>
            </p:cNvSpPr>
            <p:nvPr/>
          </p:nvSpPr>
          <p:spPr bwMode="auto">
            <a:xfrm>
              <a:off x="4233863" y="693282"/>
              <a:ext cx="83356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U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361" name="Rectangle 89"/>
            <p:cNvSpPr>
              <a:spLocks noChangeArrowheads="1"/>
            </p:cNvSpPr>
            <p:nvPr/>
          </p:nvSpPr>
          <p:spPr bwMode="auto">
            <a:xfrm>
              <a:off x="4308475" y="693282"/>
              <a:ext cx="83356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C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362" name="Rectangle 90"/>
            <p:cNvSpPr>
              <a:spLocks noChangeArrowheads="1"/>
            </p:cNvSpPr>
            <p:nvPr/>
          </p:nvSpPr>
          <p:spPr bwMode="auto">
            <a:xfrm>
              <a:off x="4383088" y="693282"/>
              <a:ext cx="76944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B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363" name="Rectangle 91"/>
            <p:cNvSpPr>
              <a:spLocks noChangeArrowheads="1"/>
            </p:cNvSpPr>
            <p:nvPr/>
          </p:nvSpPr>
          <p:spPr bwMode="auto">
            <a:xfrm>
              <a:off x="4457700" y="693282"/>
              <a:ext cx="57708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0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364" name="Rectangle 92"/>
            <p:cNvSpPr>
              <a:spLocks noChangeArrowheads="1"/>
            </p:cNvSpPr>
            <p:nvPr/>
          </p:nvSpPr>
          <p:spPr bwMode="auto">
            <a:xfrm>
              <a:off x="4519613" y="693282"/>
              <a:ext cx="64120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S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365" name="Rectangle 93"/>
            <p:cNvSpPr>
              <a:spLocks noChangeArrowheads="1"/>
            </p:cNvSpPr>
            <p:nvPr/>
          </p:nvSpPr>
          <p:spPr bwMode="auto">
            <a:xfrm>
              <a:off x="4583113" y="693282"/>
              <a:ext cx="83356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D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366" name="Rectangle 94"/>
            <p:cNvSpPr>
              <a:spLocks noChangeArrowheads="1"/>
            </p:cNvSpPr>
            <p:nvPr/>
          </p:nvSpPr>
          <p:spPr bwMode="auto">
            <a:xfrm>
              <a:off x="4657725" y="693282"/>
              <a:ext cx="83356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A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367" name="Rectangle 95"/>
            <p:cNvSpPr>
              <a:spLocks noChangeArrowheads="1"/>
            </p:cNvSpPr>
            <p:nvPr/>
          </p:nvSpPr>
          <p:spPr bwMode="auto">
            <a:xfrm>
              <a:off x="3997325" y="805995"/>
              <a:ext cx="70532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P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368" name="Rectangle 96"/>
            <p:cNvSpPr>
              <a:spLocks noChangeArrowheads="1"/>
            </p:cNvSpPr>
            <p:nvPr/>
          </p:nvSpPr>
          <p:spPr bwMode="auto">
            <a:xfrm>
              <a:off x="4059238" y="805995"/>
              <a:ext cx="57708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1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369" name="Rectangle 97"/>
            <p:cNvSpPr>
              <a:spLocks noChangeArrowheads="1"/>
            </p:cNvSpPr>
            <p:nvPr/>
          </p:nvSpPr>
          <p:spPr bwMode="auto">
            <a:xfrm>
              <a:off x="4121150" y="805995"/>
              <a:ext cx="28854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.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370" name="Rectangle 98"/>
            <p:cNvSpPr>
              <a:spLocks noChangeArrowheads="1"/>
            </p:cNvSpPr>
            <p:nvPr/>
          </p:nvSpPr>
          <p:spPr bwMode="auto">
            <a:xfrm>
              <a:off x="4146550" y="805995"/>
              <a:ext cx="57708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5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371" name="Rectangle 99"/>
            <p:cNvSpPr>
              <a:spLocks noChangeArrowheads="1"/>
            </p:cNvSpPr>
            <p:nvPr/>
          </p:nvSpPr>
          <p:spPr bwMode="auto">
            <a:xfrm>
              <a:off x="4195763" y="805995"/>
              <a:ext cx="32060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/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372" name="Rectangle 100"/>
            <p:cNvSpPr>
              <a:spLocks noChangeArrowheads="1"/>
            </p:cNvSpPr>
            <p:nvPr/>
          </p:nvSpPr>
          <p:spPr bwMode="auto">
            <a:xfrm>
              <a:off x="4233863" y="805995"/>
              <a:ext cx="83356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U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373" name="Rectangle 101"/>
            <p:cNvSpPr>
              <a:spLocks noChangeArrowheads="1"/>
            </p:cNvSpPr>
            <p:nvPr/>
          </p:nvSpPr>
          <p:spPr bwMode="auto">
            <a:xfrm>
              <a:off x="4308475" y="805995"/>
              <a:ext cx="83356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C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374" name="Rectangle 102"/>
            <p:cNvSpPr>
              <a:spLocks noChangeArrowheads="1"/>
            </p:cNvSpPr>
            <p:nvPr/>
          </p:nvSpPr>
          <p:spPr bwMode="auto">
            <a:xfrm>
              <a:off x="4383088" y="805995"/>
              <a:ext cx="76944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B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375" name="Rectangle 103"/>
            <p:cNvSpPr>
              <a:spLocks noChangeArrowheads="1"/>
            </p:cNvSpPr>
            <p:nvPr/>
          </p:nvSpPr>
          <p:spPr bwMode="auto">
            <a:xfrm>
              <a:off x="4457700" y="805995"/>
              <a:ext cx="57708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0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376" name="Rectangle 104"/>
            <p:cNvSpPr>
              <a:spLocks noChangeArrowheads="1"/>
            </p:cNvSpPr>
            <p:nvPr/>
          </p:nvSpPr>
          <p:spPr bwMode="auto">
            <a:xfrm>
              <a:off x="4519613" y="805995"/>
              <a:ext cx="83356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C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377" name="Rectangle 105"/>
            <p:cNvSpPr>
              <a:spLocks noChangeArrowheads="1"/>
            </p:cNvSpPr>
            <p:nvPr/>
          </p:nvSpPr>
          <p:spPr bwMode="auto">
            <a:xfrm>
              <a:off x="4594225" y="805995"/>
              <a:ext cx="76944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L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378" name="Rectangle 106"/>
            <p:cNvSpPr>
              <a:spLocks noChangeArrowheads="1"/>
            </p:cNvSpPr>
            <p:nvPr/>
          </p:nvSpPr>
          <p:spPr bwMode="auto">
            <a:xfrm>
              <a:off x="4657725" y="805995"/>
              <a:ext cx="89768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K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379" name="Rectangle 107"/>
            <p:cNvSpPr>
              <a:spLocks noChangeArrowheads="1"/>
            </p:cNvSpPr>
            <p:nvPr/>
          </p:nvSpPr>
          <p:spPr bwMode="auto">
            <a:xfrm>
              <a:off x="4021138" y="917120"/>
              <a:ext cx="70532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P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380" name="Rectangle 108"/>
            <p:cNvSpPr>
              <a:spLocks noChangeArrowheads="1"/>
            </p:cNvSpPr>
            <p:nvPr/>
          </p:nvSpPr>
          <p:spPr bwMode="auto">
            <a:xfrm>
              <a:off x="4084638" y="917120"/>
              <a:ext cx="57708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1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381" name="Rectangle 109"/>
            <p:cNvSpPr>
              <a:spLocks noChangeArrowheads="1"/>
            </p:cNvSpPr>
            <p:nvPr/>
          </p:nvSpPr>
          <p:spPr bwMode="auto">
            <a:xfrm>
              <a:off x="4146550" y="917120"/>
              <a:ext cx="28854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.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382" name="Rectangle 110"/>
            <p:cNvSpPr>
              <a:spLocks noChangeArrowheads="1"/>
            </p:cNvSpPr>
            <p:nvPr/>
          </p:nvSpPr>
          <p:spPr bwMode="auto">
            <a:xfrm>
              <a:off x="4171950" y="917120"/>
              <a:ext cx="57708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4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383" name="Rectangle 111"/>
            <p:cNvSpPr>
              <a:spLocks noChangeArrowheads="1"/>
            </p:cNvSpPr>
            <p:nvPr/>
          </p:nvSpPr>
          <p:spPr bwMode="auto">
            <a:xfrm>
              <a:off x="4221163" y="917120"/>
              <a:ext cx="32060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/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384" name="Rectangle 112"/>
            <p:cNvSpPr>
              <a:spLocks noChangeArrowheads="1"/>
            </p:cNvSpPr>
            <p:nvPr/>
          </p:nvSpPr>
          <p:spPr bwMode="auto">
            <a:xfrm>
              <a:off x="4259263" y="917120"/>
              <a:ext cx="83356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U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385" name="Rectangle 113"/>
            <p:cNvSpPr>
              <a:spLocks noChangeArrowheads="1"/>
            </p:cNvSpPr>
            <p:nvPr/>
          </p:nvSpPr>
          <p:spPr bwMode="auto">
            <a:xfrm>
              <a:off x="4333875" y="917120"/>
              <a:ext cx="83356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C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386" name="Rectangle 114"/>
            <p:cNvSpPr>
              <a:spLocks noChangeArrowheads="1"/>
            </p:cNvSpPr>
            <p:nvPr/>
          </p:nvSpPr>
          <p:spPr bwMode="auto">
            <a:xfrm>
              <a:off x="4408488" y="917120"/>
              <a:ext cx="76944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B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387" name="Rectangle 115"/>
            <p:cNvSpPr>
              <a:spLocks noChangeArrowheads="1"/>
            </p:cNvSpPr>
            <p:nvPr/>
          </p:nvSpPr>
          <p:spPr bwMode="auto">
            <a:xfrm>
              <a:off x="4483100" y="917120"/>
              <a:ext cx="57708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0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388" name="Rectangle 116"/>
            <p:cNvSpPr>
              <a:spLocks noChangeArrowheads="1"/>
            </p:cNvSpPr>
            <p:nvPr/>
          </p:nvSpPr>
          <p:spPr bwMode="auto">
            <a:xfrm>
              <a:off x="4545013" y="917120"/>
              <a:ext cx="64120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S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389" name="Rectangle 117"/>
            <p:cNvSpPr>
              <a:spLocks noChangeArrowheads="1"/>
            </p:cNvSpPr>
            <p:nvPr/>
          </p:nvSpPr>
          <p:spPr bwMode="auto">
            <a:xfrm>
              <a:off x="4606925" y="917120"/>
              <a:ext cx="76944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T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390" name="Rectangle 118"/>
            <p:cNvSpPr>
              <a:spLocks noChangeArrowheads="1"/>
            </p:cNvSpPr>
            <p:nvPr/>
          </p:nvSpPr>
          <p:spPr bwMode="auto">
            <a:xfrm>
              <a:off x="4670425" y="917120"/>
              <a:ext cx="76944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E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391" name="Rectangle 119"/>
            <p:cNvSpPr>
              <a:spLocks noChangeArrowheads="1"/>
            </p:cNvSpPr>
            <p:nvPr/>
          </p:nvSpPr>
          <p:spPr bwMode="auto">
            <a:xfrm>
              <a:off x="3984625" y="1029832"/>
              <a:ext cx="70532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P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392" name="Rectangle 120"/>
            <p:cNvSpPr>
              <a:spLocks noChangeArrowheads="1"/>
            </p:cNvSpPr>
            <p:nvPr/>
          </p:nvSpPr>
          <p:spPr bwMode="auto">
            <a:xfrm>
              <a:off x="4046538" y="1029832"/>
              <a:ext cx="57708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1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393" name="Rectangle 121"/>
            <p:cNvSpPr>
              <a:spLocks noChangeArrowheads="1"/>
            </p:cNvSpPr>
            <p:nvPr/>
          </p:nvSpPr>
          <p:spPr bwMode="auto">
            <a:xfrm>
              <a:off x="4108450" y="1029832"/>
              <a:ext cx="28854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.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394" name="Rectangle 122"/>
            <p:cNvSpPr>
              <a:spLocks noChangeArrowheads="1"/>
            </p:cNvSpPr>
            <p:nvPr/>
          </p:nvSpPr>
          <p:spPr bwMode="auto">
            <a:xfrm>
              <a:off x="4133850" y="1029832"/>
              <a:ext cx="57708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3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395" name="Rectangle 123"/>
            <p:cNvSpPr>
              <a:spLocks noChangeArrowheads="1"/>
            </p:cNvSpPr>
            <p:nvPr/>
          </p:nvSpPr>
          <p:spPr bwMode="auto">
            <a:xfrm>
              <a:off x="4183063" y="1029832"/>
              <a:ext cx="32060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/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396" name="Rectangle 124"/>
            <p:cNvSpPr>
              <a:spLocks noChangeArrowheads="1"/>
            </p:cNvSpPr>
            <p:nvPr/>
          </p:nvSpPr>
          <p:spPr bwMode="auto">
            <a:xfrm>
              <a:off x="4221163" y="1029832"/>
              <a:ext cx="83356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U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397" name="Rectangle 125"/>
            <p:cNvSpPr>
              <a:spLocks noChangeArrowheads="1"/>
            </p:cNvSpPr>
            <p:nvPr/>
          </p:nvSpPr>
          <p:spPr bwMode="auto">
            <a:xfrm>
              <a:off x="4295775" y="1029832"/>
              <a:ext cx="83356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C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398" name="Rectangle 126"/>
            <p:cNvSpPr>
              <a:spLocks noChangeArrowheads="1"/>
            </p:cNvSpPr>
            <p:nvPr/>
          </p:nvSpPr>
          <p:spPr bwMode="auto">
            <a:xfrm>
              <a:off x="4370388" y="1029832"/>
              <a:ext cx="83356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A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399" name="Rectangle 127"/>
            <p:cNvSpPr>
              <a:spLocks noChangeArrowheads="1"/>
            </p:cNvSpPr>
            <p:nvPr/>
          </p:nvSpPr>
          <p:spPr bwMode="auto">
            <a:xfrm>
              <a:off x="4457700" y="1029832"/>
              <a:ext cx="57708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0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400" name="Rectangle 128"/>
            <p:cNvSpPr>
              <a:spLocks noChangeArrowheads="1"/>
            </p:cNvSpPr>
            <p:nvPr/>
          </p:nvSpPr>
          <p:spPr bwMode="auto">
            <a:xfrm>
              <a:off x="4508500" y="1029832"/>
              <a:ext cx="76944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T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401" name="Rectangle 129"/>
            <p:cNvSpPr>
              <a:spLocks noChangeArrowheads="1"/>
            </p:cNvSpPr>
            <p:nvPr/>
          </p:nvSpPr>
          <p:spPr bwMode="auto">
            <a:xfrm>
              <a:off x="4583113" y="1029832"/>
              <a:ext cx="83356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X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402" name="Rectangle 130"/>
            <p:cNvSpPr>
              <a:spLocks noChangeArrowheads="1"/>
            </p:cNvSpPr>
            <p:nvPr/>
          </p:nvSpPr>
          <p:spPr bwMode="auto">
            <a:xfrm>
              <a:off x="4657725" y="1029832"/>
              <a:ext cx="83356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D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403" name="Rectangle 131"/>
            <p:cNvSpPr>
              <a:spLocks noChangeArrowheads="1"/>
            </p:cNvSpPr>
            <p:nvPr/>
          </p:nvSpPr>
          <p:spPr bwMode="auto">
            <a:xfrm>
              <a:off x="3984625" y="1140957"/>
              <a:ext cx="70532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P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404" name="Rectangle 132"/>
            <p:cNvSpPr>
              <a:spLocks noChangeArrowheads="1"/>
            </p:cNvSpPr>
            <p:nvPr/>
          </p:nvSpPr>
          <p:spPr bwMode="auto">
            <a:xfrm>
              <a:off x="4046538" y="1140957"/>
              <a:ext cx="57708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1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405" name="Rectangle 133"/>
            <p:cNvSpPr>
              <a:spLocks noChangeArrowheads="1"/>
            </p:cNvSpPr>
            <p:nvPr/>
          </p:nvSpPr>
          <p:spPr bwMode="auto">
            <a:xfrm>
              <a:off x="4095750" y="1140957"/>
              <a:ext cx="28854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.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406" name="Rectangle 134"/>
            <p:cNvSpPr>
              <a:spLocks noChangeArrowheads="1"/>
            </p:cNvSpPr>
            <p:nvPr/>
          </p:nvSpPr>
          <p:spPr bwMode="auto">
            <a:xfrm>
              <a:off x="4121150" y="1140957"/>
              <a:ext cx="57708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2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407" name="Rectangle 135"/>
            <p:cNvSpPr>
              <a:spLocks noChangeArrowheads="1"/>
            </p:cNvSpPr>
            <p:nvPr/>
          </p:nvSpPr>
          <p:spPr bwMode="auto">
            <a:xfrm>
              <a:off x="4183063" y="1140957"/>
              <a:ext cx="32060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/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408" name="Rectangle 136"/>
            <p:cNvSpPr>
              <a:spLocks noChangeArrowheads="1"/>
            </p:cNvSpPr>
            <p:nvPr/>
          </p:nvSpPr>
          <p:spPr bwMode="auto">
            <a:xfrm>
              <a:off x="4208463" y="1140957"/>
              <a:ext cx="83356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U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409" name="Rectangle 137"/>
            <p:cNvSpPr>
              <a:spLocks noChangeArrowheads="1"/>
            </p:cNvSpPr>
            <p:nvPr/>
          </p:nvSpPr>
          <p:spPr bwMode="auto">
            <a:xfrm>
              <a:off x="4295775" y="1140957"/>
              <a:ext cx="83356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C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410" name="Rectangle 138"/>
            <p:cNvSpPr>
              <a:spLocks noChangeArrowheads="1"/>
            </p:cNvSpPr>
            <p:nvPr/>
          </p:nvSpPr>
          <p:spPr bwMode="auto">
            <a:xfrm>
              <a:off x="4370388" y="1140957"/>
              <a:ext cx="83356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A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411" name="Rectangle 139"/>
            <p:cNvSpPr>
              <a:spLocks noChangeArrowheads="1"/>
            </p:cNvSpPr>
            <p:nvPr/>
          </p:nvSpPr>
          <p:spPr bwMode="auto">
            <a:xfrm>
              <a:off x="4445000" y="1140957"/>
              <a:ext cx="57708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0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412" name="Rectangle 140"/>
            <p:cNvSpPr>
              <a:spLocks noChangeArrowheads="1"/>
            </p:cNvSpPr>
            <p:nvPr/>
          </p:nvSpPr>
          <p:spPr bwMode="auto">
            <a:xfrm>
              <a:off x="4508500" y="1140957"/>
              <a:ext cx="83356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R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413" name="Rectangle 141"/>
            <p:cNvSpPr>
              <a:spLocks noChangeArrowheads="1"/>
            </p:cNvSpPr>
            <p:nvPr/>
          </p:nvSpPr>
          <p:spPr bwMode="auto">
            <a:xfrm>
              <a:off x="4583113" y="1140957"/>
              <a:ext cx="83356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X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414" name="Rectangle 142"/>
            <p:cNvSpPr>
              <a:spLocks noChangeArrowheads="1"/>
            </p:cNvSpPr>
            <p:nvPr/>
          </p:nvSpPr>
          <p:spPr bwMode="auto">
            <a:xfrm>
              <a:off x="4657725" y="1140957"/>
              <a:ext cx="83356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D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415" name="Rectangle 143"/>
            <p:cNvSpPr>
              <a:spLocks noChangeArrowheads="1"/>
            </p:cNvSpPr>
            <p:nvPr/>
          </p:nvSpPr>
          <p:spPr bwMode="auto">
            <a:xfrm>
              <a:off x="3997325" y="1253670"/>
              <a:ext cx="70532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P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416" name="Rectangle 144"/>
            <p:cNvSpPr>
              <a:spLocks noChangeArrowheads="1"/>
            </p:cNvSpPr>
            <p:nvPr/>
          </p:nvSpPr>
          <p:spPr bwMode="auto">
            <a:xfrm>
              <a:off x="4059238" y="1253670"/>
              <a:ext cx="57708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1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417" name="Rectangle 145"/>
            <p:cNvSpPr>
              <a:spLocks noChangeArrowheads="1"/>
            </p:cNvSpPr>
            <p:nvPr/>
          </p:nvSpPr>
          <p:spPr bwMode="auto">
            <a:xfrm>
              <a:off x="4108450" y="1253670"/>
              <a:ext cx="28854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.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418" name="Rectangle 146"/>
            <p:cNvSpPr>
              <a:spLocks noChangeArrowheads="1"/>
            </p:cNvSpPr>
            <p:nvPr/>
          </p:nvSpPr>
          <p:spPr bwMode="auto">
            <a:xfrm>
              <a:off x="4133850" y="1253670"/>
              <a:ext cx="57708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1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419" name="Rectangle 147"/>
            <p:cNvSpPr>
              <a:spLocks noChangeArrowheads="1"/>
            </p:cNvSpPr>
            <p:nvPr/>
          </p:nvSpPr>
          <p:spPr bwMode="auto">
            <a:xfrm>
              <a:off x="4195763" y="1253670"/>
              <a:ext cx="32060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/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420" name="Rectangle 148"/>
            <p:cNvSpPr>
              <a:spLocks noChangeArrowheads="1"/>
            </p:cNvSpPr>
            <p:nvPr/>
          </p:nvSpPr>
          <p:spPr bwMode="auto">
            <a:xfrm>
              <a:off x="4221163" y="1253670"/>
              <a:ext cx="83356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U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421" name="Rectangle 149"/>
            <p:cNvSpPr>
              <a:spLocks noChangeArrowheads="1"/>
            </p:cNvSpPr>
            <p:nvPr/>
          </p:nvSpPr>
          <p:spPr bwMode="auto">
            <a:xfrm>
              <a:off x="4308475" y="1253670"/>
              <a:ext cx="83356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C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422" name="Rectangle 150"/>
            <p:cNvSpPr>
              <a:spLocks noChangeArrowheads="1"/>
            </p:cNvSpPr>
            <p:nvPr/>
          </p:nvSpPr>
          <p:spPr bwMode="auto">
            <a:xfrm>
              <a:off x="4383088" y="1253670"/>
              <a:ext cx="83356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A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423" name="Rectangle 151"/>
            <p:cNvSpPr>
              <a:spLocks noChangeArrowheads="1"/>
            </p:cNvSpPr>
            <p:nvPr/>
          </p:nvSpPr>
          <p:spPr bwMode="auto">
            <a:xfrm>
              <a:off x="4457700" y="1253670"/>
              <a:ext cx="57708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0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424" name="Rectangle 152"/>
            <p:cNvSpPr>
              <a:spLocks noChangeArrowheads="1"/>
            </p:cNvSpPr>
            <p:nvPr/>
          </p:nvSpPr>
          <p:spPr bwMode="auto">
            <a:xfrm>
              <a:off x="4519613" y="1253670"/>
              <a:ext cx="83356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C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425" name="Rectangle 153"/>
            <p:cNvSpPr>
              <a:spLocks noChangeArrowheads="1"/>
            </p:cNvSpPr>
            <p:nvPr/>
          </p:nvSpPr>
          <p:spPr bwMode="auto">
            <a:xfrm>
              <a:off x="4594225" y="1253670"/>
              <a:ext cx="76944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L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426" name="Rectangle 154"/>
            <p:cNvSpPr>
              <a:spLocks noChangeArrowheads="1"/>
            </p:cNvSpPr>
            <p:nvPr/>
          </p:nvSpPr>
          <p:spPr bwMode="auto">
            <a:xfrm>
              <a:off x="4657725" y="1253670"/>
              <a:ext cx="89768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K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427" name="Rectangle 155"/>
            <p:cNvSpPr>
              <a:spLocks noChangeArrowheads="1"/>
            </p:cNvSpPr>
            <p:nvPr/>
          </p:nvSpPr>
          <p:spPr bwMode="auto">
            <a:xfrm>
              <a:off x="4021138" y="1366382"/>
              <a:ext cx="70532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P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428" name="Rectangle 156"/>
            <p:cNvSpPr>
              <a:spLocks noChangeArrowheads="1"/>
            </p:cNvSpPr>
            <p:nvPr/>
          </p:nvSpPr>
          <p:spPr bwMode="auto">
            <a:xfrm>
              <a:off x="4084638" y="1366382"/>
              <a:ext cx="57708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1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429" name="Rectangle 157"/>
            <p:cNvSpPr>
              <a:spLocks noChangeArrowheads="1"/>
            </p:cNvSpPr>
            <p:nvPr/>
          </p:nvSpPr>
          <p:spPr bwMode="auto">
            <a:xfrm>
              <a:off x="4133850" y="1366382"/>
              <a:ext cx="28854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.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430" name="Rectangle 158"/>
            <p:cNvSpPr>
              <a:spLocks noChangeArrowheads="1"/>
            </p:cNvSpPr>
            <p:nvPr/>
          </p:nvSpPr>
          <p:spPr bwMode="auto">
            <a:xfrm>
              <a:off x="4159250" y="1366382"/>
              <a:ext cx="57708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0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431" name="Rectangle 159"/>
            <p:cNvSpPr>
              <a:spLocks noChangeArrowheads="1"/>
            </p:cNvSpPr>
            <p:nvPr/>
          </p:nvSpPr>
          <p:spPr bwMode="auto">
            <a:xfrm>
              <a:off x="4221163" y="1366382"/>
              <a:ext cx="32060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/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432" name="Rectangle 160"/>
            <p:cNvSpPr>
              <a:spLocks noChangeArrowheads="1"/>
            </p:cNvSpPr>
            <p:nvPr/>
          </p:nvSpPr>
          <p:spPr bwMode="auto">
            <a:xfrm>
              <a:off x="4246563" y="1366382"/>
              <a:ext cx="83356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U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433" name="Rectangle 161"/>
            <p:cNvSpPr>
              <a:spLocks noChangeArrowheads="1"/>
            </p:cNvSpPr>
            <p:nvPr/>
          </p:nvSpPr>
          <p:spPr bwMode="auto">
            <a:xfrm>
              <a:off x="4333875" y="1366382"/>
              <a:ext cx="83356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C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434" name="Rectangle 162"/>
            <p:cNvSpPr>
              <a:spLocks noChangeArrowheads="1"/>
            </p:cNvSpPr>
            <p:nvPr/>
          </p:nvSpPr>
          <p:spPr bwMode="auto">
            <a:xfrm>
              <a:off x="4408488" y="1366382"/>
              <a:ext cx="83356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A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435" name="Rectangle 163"/>
            <p:cNvSpPr>
              <a:spLocks noChangeArrowheads="1"/>
            </p:cNvSpPr>
            <p:nvPr/>
          </p:nvSpPr>
          <p:spPr bwMode="auto">
            <a:xfrm>
              <a:off x="4483100" y="1366382"/>
              <a:ext cx="57708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0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436" name="Rectangle 164"/>
            <p:cNvSpPr>
              <a:spLocks noChangeArrowheads="1"/>
            </p:cNvSpPr>
            <p:nvPr/>
          </p:nvSpPr>
          <p:spPr bwMode="auto">
            <a:xfrm>
              <a:off x="4545013" y="1366382"/>
              <a:ext cx="64120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S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437" name="Rectangle 165"/>
            <p:cNvSpPr>
              <a:spLocks noChangeArrowheads="1"/>
            </p:cNvSpPr>
            <p:nvPr/>
          </p:nvSpPr>
          <p:spPr bwMode="auto">
            <a:xfrm>
              <a:off x="4606925" y="1366382"/>
              <a:ext cx="76944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T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438" name="Rectangle 166"/>
            <p:cNvSpPr>
              <a:spLocks noChangeArrowheads="1"/>
            </p:cNvSpPr>
            <p:nvPr/>
          </p:nvSpPr>
          <p:spPr bwMode="auto">
            <a:xfrm>
              <a:off x="4670425" y="1366382"/>
              <a:ext cx="76944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E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439" name="Rectangle 167"/>
            <p:cNvSpPr>
              <a:spLocks noChangeArrowheads="1"/>
            </p:cNvSpPr>
            <p:nvPr/>
          </p:nvSpPr>
          <p:spPr bwMode="auto">
            <a:xfrm>
              <a:off x="4233863" y="1701345"/>
              <a:ext cx="70532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P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440" name="Rectangle 168"/>
            <p:cNvSpPr>
              <a:spLocks noChangeArrowheads="1"/>
            </p:cNvSpPr>
            <p:nvPr/>
          </p:nvSpPr>
          <p:spPr bwMode="auto">
            <a:xfrm>
              <a:off x="4295775" y="1701345"/>
              <a:ext cx="57708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2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441" name="Rectangle 169"/>
            <p:cNvSpPr>
              <a:spLocks noChangeArrowheads="1"/>
            </p:cNvSpPr>
            <p:nvPr/>
          </p:nvSpPr>
          <p:spPr bwMode="auto">
            <a:xfrm>
              <a:off x="4344988" y="1701345"/>
              <a:ext cx="28854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.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442" name="Rectangle 170"/>
            <p:cNvSpPr>
              <a:spLocks noChangeArrowheads="1"/>
            </p:cNvSpPr>
            <p:nvPr/>
          </p:nvSpPr>
          <p:spPr bwMode="auto">
            <a:xfrm>
              <a:off x="4370388" y="1701345"/>
              <a:ext cx="57708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7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443" name="Rectangle 171"/>
            <p:cNvSpPr>
              <a:spLocks noChangeArrowheads="1"/>
            </p:cNvSpPr>
            <p:nvPr/>
          </p:nvSpPr>
          <p:spPr bwMode="auto">
            <a:xfrm>
              <a:off x="4432300" y="1701345"/>
              <a:ext cx="32060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/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444" name="Rectangle 172"/>
            <p:cNvSpPr>
              <a:spLocks noChangeArrowheads="1"/>
            </p:cNvSpPr>
            <p:nvPr/>
          </p:nvSpPr>
          <p:spPr bwMode="auto">
            <a:xfrm>
              <a:off x="4457700" y="1701345"/>
              <a:ext cx="76944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T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445" name="Rectangle 173"/>
            <p:cNvSpPr>
              <a:spLocks noChangeArrowheads="1"/>
            </p:cNvSpPr>
            <p:nvPr/>
          </p:nvSpPr>
          <p:spPr bwMode="auto">
            <a:xfrm>
              <a:off x="4519613" y="1701345"/>
              <a:ext cx="83356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A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446" name="Rectangle 174"/>
            <p:cNvSpPr>
              <a:spLocks noChangeArrowheads="1"/>
            </p:cNvSpPr>
            <p:nvPr/>
          </p:nvSpPr>
          <p:spPr bwMode="auto">
            <a:xfrm>
              <a:off x="4606925" y="1701345"/>
              <a:ext cx="57708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0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447" name="Rectangle 175"/>
            <p:cNvSpPr>
              <a:spLocks noChangeArrowheads="1"/>
            </p:cNvSpPr>
            <p:nvPr/>
          </p:nvSpPr>
          <p:spPr bwMode="auto">
            <a:xfrm>
              <a:off x="4657725" y="1701345"/>
              <a:ext cx="28854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.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448" name="Rectangle 176"/>
            <p:cNvSpPr>
              <a:spLocks noChangeArrowheads="1"/>
            </p:cNvSpPr>
            <p:nvPr/>
          </p:nvSpPr>
          <p:spPr bwMode="auto">
            <a:xfrm>
              <a:off x="4681538" y="1701345"/>
              <a:ext cx="57708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4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449" name="Rectangle 177"/>
            <p:cNvSpPr>
              <a:spLocks noChangeArrowheads="1"/>
            </p:cNvSpPr>
            <p:nvPr/>
          </p:nvSpPr>
          <p:spPr bwMode="auto">
            <a:xfrm>
              <a:off x="4233863" y="1814057"/>
              <a:ext cx="70532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P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450" name="Rectangle 178"/>
            <p:cNvSpPr>
              <a:spLocks noChangeArrowheads="1"/>
            </p:cNvSpPr>
            <p:nvPr/>
          </p:nvSpPr>
          <p:spPr bwMode="auto">
            <a:xfrm>
              <a:off x="4295775" y="1814057"/>
              <a:ext cx="57708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2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451" name="Rectangle 179"/>
            <p:cNvSpPr>
              <a:spLocks noChangeArrowheads="1"/>
            </p:cNvSpPr>
            <p:nvPr/>
          </p:nvSpPr>
          <p:spPr bwMode="auto">
            <a:xfrm>
              <a:off x="4344988" y="1814057"/>
              <a:ext cx="28854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.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452" name="Rectangle 180"/>
            <p:cNvSpPr>
              <a:spLocks noChangeArrowheads="1"/>
            </p:cNvSpPr>
            <p:nvPr/>
          </p:nvSpPr>
          <p:spPr bwMode="auto">
            <a:xfrm>
              <a:off x="4370388" y="1814057"/>
              <a:ext cx="57708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6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453" name="Rectangle 181"/>
            <p:cNvSpPr>
              <a:spLocks noChangeArrowheads="1"/>
            </p:cNvSpPr>
            <p:nvPr/>
          </p:nvSpPr>
          <p:spPr bwMode="auto">
            <a:xfrm>
              <a:off x="4432300" y="1814057"/>
              <a:ext cx="32060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/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454" name="Rectangle 182"/>
            <p:cNvSpPr>
              <a:spLocks noChangeArrowheads="1"/>
            </p:cNvSpPr>
            <p:nvPr/>
          </p:nvSpPr>
          <p:spPr bwMode="auto">
            <a:xfrm>
              <a:off x="4457700" y="1814057"/>
              <a:ext cx="76944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T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455" name="Rectangle 183"/>
            <p:cNvSpPr>
              <a:spLocks noChangeArrowheads="1"/>
            </p:cNvSpPr>
            <p:nvPr/>
          </p:nvSpPr>
          <p:spPr bwMode="auto">
            <a:xfrm>
              <a:off x="4519613" y="1814057"/>
              <a:ext cx="83356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A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456" name="Rectangle 184"/>
            <p:cNvSpPr>
              <a:spLocks noChangeArrowheads="1"/>
            </p:cNvSpPr>
            <p:nvPr/>
          </p:nvSpPr>
          <p:spPr bwMode="auto">
            <a:xfrm>
              <a:off x="4606925" y="1814057"/>
              <a:ext cx="57708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0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457" name="Rectangle 185"/>
            <p:cNvSpPr>
              <a:spLocks noChangeArrowheads="1"/>
            </p:cNvSpPr>
            <p:nvPr/>
          </p:nvSpPr>
          <p:spPr bwMode="auto">
            <a:xfrm>
              <a:off x="4657725" y="1814057"/>
              <a:ext cx="28854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.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458" name="Rectangle 186"/>
            <p:cNvSpPr>
              <a:spLocks noChangeArrowheads="1"/>
            </p:cNvSpPr>
            <p:nvPr/>
          </p:nvSpPr>
          <p:spPr bwMode="auto">
            <a:xfrm>
              <a:off x="4681538" y="1814057"/>
              <a:ext cx="57708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3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459" name="Rectangle 187"/>
            <p:cNvSpPr>
              <a:spLocks noChangeArrowheads="1"/>
            </p:cNvSpPr>
            <p:nvPr/>
          </p:nvSpPr>
          <p:spPr bwMode="auto">
            <a:xfrm>
              <a:off x="4233863" y="1925182"/>
              <a:ext cx="70532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P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460" name="Rectangle 188"/>
            <p:cNvSpPr>
              <a:spLocks noChangeArrowheads="1"/>
            </p:cNvSpPr>
            <p:nvPr/>
          </p:nvSpPr>
          <p:spPr bwMode="auto">
            <a:xfrm>
              <a:off x="4295775" y="1925182"/>
              <a:ext cx="57708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2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461" name="Rectangle 189"/>
            <p:cNvSpPr>
              <a:spLocks noChangeArrowheads="1"/>
            </p:cNvSpPr>
            <p:nvPr/>
          </p:nvSpPr>
          <p:spPr bwMode="auto">
            <a:xfrm>
              <a:off x="4344988" y="1925182"/>
              <a:ext cx="28854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.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462" name="Rectangle 190"/>
            <p:cNvSpPr>
              <a:spLocks noChangeArrowheads="1"/>
            </p:cNvSpPr>
            <p:nvPr/>
          </p:nvSpPr>
          <p:spPr bwMode="auto">
            <a:xfrm>
              <a:off x="4370388" y="1925182"/>
              <a:ext cx="57708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5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463" name="Rectangle 191"/>
            <p:cNvSpPr>
              <a:spLocks noChangeArrowheads="1"/>
            </p:cNvSpPr>
            <p:nvPr/>
          </p:nvSpPr>
          <p:spPr bwMode="auto">
            <a:xfrm>
              <a:off x="4432300" y="1925182"/>
              <a:ext cx="32060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/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464" name="Rectangle 192"/>
            <p:cNvSpPr>
              <a:spLocks noChangeArrowheads="1"/>
            </p:cNvSpPr>
            <p:nvPr/>
          </p:nvSpPr>
          <p:spPr bwMode="auto">
            <a:xfrm>
              <a:off x="4457700" y="1925182"/>
              <a:ext cx="76944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T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465" name="Rectangle 193"/>
            <p:cNvSpPr>
              <a:spLocks noChangeArrowheads="1"/>
            </p:cNvSpPr>
            <p:nvPr/>
          </p:nvSpPr>
          <p:spPr bwMode="auto">
            <a:xfrm>
              <a:off x="4519613" y="1925182"/>
              <a:ext cx="83356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A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466" name="Rectangle 194"/>
            <p:cNvSpPr>
              <a:spLocks noChangeArrowheads="1"/>
            </p:cNvSpPr>
            <p:nvPr/>
          </p:nvSpPr>
          <p:spPr bwMode="auto">
            <a:xfrm>
              <a:off x="4606925" y="1925182"/>
              <a:ext cx="57708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0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467" name="Rectangle 195"/>
            <p:cNvSpPr>
              <a:spLocks noChangeArrowheads="1"/>
            </p:cNvSpPr>
            <p:nvPr/>
          </p:nvSpPr>
          <p:spPr bwMode="auto">
            <a:xfrm>
              <a:off x="4657725" y="1925182"/>
              <a:ext cx="28854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.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468" name="Rectangle 196"/>
            <p:cNvSpPr>
              <a:spLocks noChangeArrowheads="1"/>
            </p:cNvSpPr>
            <p:nvPr/>
          </p:nvSpPr>
          <p:spPr bwMode="auto">
            <a:xfrm>
              <a:off x="4681538" y="1925182"/>
              <a:ext cx="57708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2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469" name="Rectangle 197"/>
            <p:cNvSpPr>
              <a:spLocks noChangeArrowheads="1"/>
            </p:cNvSpPr>
            <p:nvPr/>
          </p:nvSpPr>
          <p:spPr bwMode="auto">
            <a:xfrm>
              <a:off x="4233863" y="2037895"/>
              <a:ext cx="70532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P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470" name="Rectangle 198"/>
            <p:cNvSpPr>
              <a:spLocks noChangeArrowheads="1"/>
            </p:cNvSpPr>
            <p:nvPr/>
          </p:nvSpPr>
          <p:spPr bwMode="auto">
            <a:xfrm>
              <a:off x="4295775" y="2037895"/>
              <a:ext cx="57708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2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471" name="Rectangle 199"/>
            <p:cNvSpPr>
              <a:spLocks noChangeArrowheads="1"/>
            </p:cNvSpPr>
            <p:nvPr/>
          </p:nvSpPr>
          <p:spPr bwMode="auto">
            <a:xfrm>
              <a:off x="4344988" y="2037895"/>
              <a:ext cx="28854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.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472" name="Rectangle 200"/>
            <p:cNvSpPr>
              <a:spLocks noChangeArrowheads="1"/>
            </p:cNvSpPr>
            <p:nvPr/>
          </p:nvSpPr>
          <p:spPr bwMode="auto">
            <a:xfrm>
              <a:off x="4370388" y="2037895"/>
              <a:ext cx="57708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4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473" name="Rectangle 201"/>
            <p:cNvSpPr>
              <a:spLocks noChangeArrowheads="1"/>
            </p:cNvSpPr>
            <p:nvPr/>
          </p:nvSpPr>
          <p:spPr bwMode="auto">
            <a:xfrm>
              <a:off x="4432300" y="2037895"/>
              <a:ext cx="32060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/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474" name="Rectangle 202"/>
            <p:cNvSpPr>
              <a:spLocks noChangeArrowheads="1"/>
            </p:cNvSpPr>
            <p:nvPr/>
          </p:nvSpPr>
          <p:spPr bwMode="auto">
            <a:xfrm>
              <a:off x="4457700" y="2037895"/>
              <a:ext cx="76944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T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475" name="Rectangle 203"/>
            <p:cNvSpPr>
              <a:spLocks noChangeArrowheads="1"/>
            </p:cNvSpPr>
            <p:nvPr/>
          </p:nvSpPr>
          <p:spPr bwMode="auto">
            <a:xfrm>
              <a:off x="4519613" y="2037895"/>
              <a:ext cx="83356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A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476" name="Rectangle 204"/>
            <p:cNvSpPr>
              <a:spLocks noChangeArrowheads="1"/>
            </p:cNvSpPr>
            <p:nvPr/>
          </p:nvSpPr>
          <p:spPr bwMode="auto">
            <a:xfrm>
              <a:off x="4606925" y="2037895"/>
              <a:ext cx="57708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0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grpSp>
          <p:nvGrpSpPr>
            <p:cNvPr id="12" name="Group 406"/>
            <p:cNvGrpSpPr>
              <a:grpSpLocks/>
            </p:cNvGrpSpPr>
            <p:nvPr/>
          </p:nvGrpSpPr>
          <p:grpSpPr bwMode="auto">
            <a:xfrm>
              <a:off x="3822700" y="2037895"/>
              <a:ext cx="925514" cy="2603500"/>
              <a:chOff x="63" y="1318"/>
              <a:chExt cx="583" cy="1640"/>
            </a:xfrm>
            <a:noFill/>
          </p:grpSpPr>
          <p:sp>
            <p:nvSpPr>
              <p:cNvPr id="1265" name="Rectangle 206"/>
              <p:cNvSpPr>
                <a:spLocks noChangeArrowheads="1"/>
              </p:cNvSpPr>
              <p:nvPr/>
            </p:nvSpPr>
            <p:spPr bwMode="auto">
              <a:xfrm>
                <a:off x="589" y="1318"/>
                <a:ext cx="18" cy="87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.</a:t>
                </a:r>
                <a:endParaRPr kumimoji="0" lang="en-US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66" name="Rectangle 207"/>
              <p:cNvSpPr>
                <a:spLocks noChangeArrowheads="1"/>
              </p:cNvSpPr>
              <p:nvPr/>
            </p:nvSpPr>
            <p:spPr bwMode="auto">
              <a:xfrm>
                <a:off x="604" y="1318"/>
                <a:ext cx="36" cy="87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1</a:t>
                </a:r>
                <a:endParaRPr kumimoji="0" lang="en-US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67" name="Rectangle 208"/>
              <p:cNvSpPr>
                <a:spLocks noChangeArrowheads="1"/>
              </p:cNvSpPr>
              <p:nvPr/>
            </p:nvSpPr>
            <p:spPr bwMode="auto">
              <a:xfrm>
                <a:off x="165" y="1389"/>
                <a:ext cx="44" cy="87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P</a:t>
                </a:r>
                <a:endParaRPr kumimoji="0" lang="en-US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68" name="Rectangle 209"/>
              <p:cNvSpPr>
                <a:spLocks noChangeArrowheads="1"/>
              </p:cNvSpPr>
              <p:nvPr/>
            </p:nvSpPr>
            <p:spPr bwMode="auto">
              <a:xfrm>
                <a:off x="204" y="1389"/>
                <a:ext cx="36" cy="87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2</a:t>
                </a:r>
                <a:endParaRPr kumimoji="0" lang="en-US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69" name="Rectangle 210"/>
              <p:cNvSpPr>
                <a:spLocks noChangeArrowheads="1"/>
              </p:cNvSpPr>
              <p:nvPr/>
            </p:nvSpPr>
            <p:spPr bwMode="auto">
              <a:xfrm>
                <a:off x="243" y="1389"/>
                <a:ext cx="18" cy="87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.</a:t>
                </a:r>
                <a:endParaRPr kumimoji="0" lang="en-US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70" name="Rectangle 211"/>
              <p:cNvSpPr>
                <a:spLocks noChangeArrowheads="1"/>
              </p:cNvSpPr>
              <p:nvPr/>
            </p:nvSpPr>
            <p:spPr bwMode="auto">
              <a:xfrm>
                <a:off x="259" y="1389"/>
                <a:ext cx="36" cy="87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3</a:t>
                </a:r>
                <a:endParaRPr kumimoji="0" lang="en-US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71" name="Rectangle 212"/>
              <p:cNvSpPr>
                <a:spLocks noChangeArrowheads="1"/>
              </p:cNvSpPr>
              <p:nvPr/>
            </p:nvSpPr>
            <p:spPr bwMode="auto">
              <a:xfrm>
                <a:off x="290" y="1389"/>
                <a:ext cx="20" cy="87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/</a:t>
                </a:r>
                <a:endParaRPr kumimoji="0" lang="en-US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72" name="Rectangle 213"/>
              <p:cNvSpPr>
                <a:spLocks noChangeArrowheads="1"/>
              </p:cNvSpPr>
              <p:nvPr/>
            </p:nvSpPr>
            <p:spPr bwMode="auto">
              <a:xfrm>
                <a:off x="314" y="1389"/>
                <a:ext cx="53" cy="87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U</a:t>
                </a:r>
                <a:endParaRPr kumimoji="0" lang="en-US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73" name="Rectangle 214"/>
              <p:cNvSpPr>
                <a:spLocks noChangeArrowheads="1"/>
              </p:cNvSpPr>
              <p:nvPr/>
            </p:nvSpPr>
            <p:spPr bwMode="auto">
              <a:xfrm>
                <a:off x="361" y="1389"/>
                <a:ext cx="53" cy="87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C</a:t>
                </a:r>
                <a:endParaRPr kumimoji="0" lang="en-US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74" name="Rectangle 215"/>
              <p:cNvSpPr>
                <a:spLocks noChangeArrowheads="1"/>
              </p:cNvSpPr>
              <p:nvPr/>
            </p:nvSpPr>
            <p:spPr bwMode="auto">
              <a:xfrm>
                <a:off x="408" y="1389"/>
                <a:ext cx="53" cy="87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A</a:t>
                </a:r>
                <a:endParaRPr kumimoji="0" lang="en-US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75" name="Rectangle 216"/>
              <p:cNvSpPr>
                <a:spLocks noChangeArrowheads="1"/>
              </p:cNvSpPr>
              <p:nvPr/>
            </p:nvSpPr>
            <p:spPr bwMode="auto">
              <a:xfrm>
                <a:off x="463" y="1389"/>
                <a:ext cx="36" cy="87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1</a:t>
                </a:r>
                <a:endParaRPr kumimoji="0" lang="en-US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76" name="Rectangle 217"/>
              <p:cNvSpPr>
                <a:spLocks noChangeArrowheads="1"/>
              </p:cNvSpPr>
              <p:nvPr/>
            </p:nvSpPr>
            <p:spPr bwMode="auto">
              <a:xfrm>
                <a:off x="495" y="1389"/>
                <a:ext cx="48" cy="87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T</a:t>
                </a:r>
                <a:endParaRPr kumimoji="0" lang="en-US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77" name="Rectangle 218"/>
              <p:cNvSpPr>
                <a:spLocks noChangeArrowheads="1"/>
              </p:cNvSpPr>
              <p:nvPr/>
            </p:nvSpPr>
            <p:spPr bwMode="auto">
              <a:xfrm>
                <a:off x="542" y="1389"/>
                <a:ext cx="53" cy="87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X</a:t>
                </a:r>
                <a:endParaRPr kumimoji="0" lang="en-US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78" name="Rectangle 219"/>
              <p:cNvSpPr>
                <a:spLocks noChangeArrowheads="1"/>
              </p:cNvSpPr>
              <p:nvPr/>
            </p:nvSpPr>
            <p:spPr bwMode="auto">
              <a:xfrm>
                <a:off x="589" y="1389"/>
                <a:ext cx="53" cy="87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D</a:t>
                </a:r>
                <a:endParaRPr kumimoji="0" lang="en-US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79" name="Rectangle 220"/>
              <p:cNvSpPr>
                <a:spLocks noChangeArrowheads="1"/>
              </p:cNvSpPr>
              <p:nvPr/>
            </p:nvSpPr>
            <p:spPr bwMode="auto">
              <a:xfrm>
                <a:off x="165" y="1459"/>
                <a:ext cx="44" cy="87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P</a:t>
                </a:r>
                <a:endParaRPr kumimoji="0" lang="en-US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80" name="Rectangle 221"/>
              <p:cNvSpPr>
                <a:spLocks noChangeArrowheads="1"/>
              </p:cNvSpPr>
              <p:nvPr/>
            </p:nvSpPr>
            <p:spPr bwMode="auto">
              <a:xfrm>
                <a:off x="204" y="1459"/>
                <a:ext cx="36" cy="87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2</a:t>
                </a:r>
                <a:endParaRPr kumimoji="0" lang="en-US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81" name="Rectangle 222"/>
              <p:cNvSpPr>
                <a:spLocks noChangeArrowheads="1"/>
              </p:cNvSpPr>
              <p:nvPr/>
            </p:nvSpPr>
            <p:spPr bwMode="auto">
              <a:xfrm>
                <a:off x="235" y="1459"/>
                <a:ext cx="18" cy="87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.</a:t>
                </a:r>
                <a:endParaRPr kumimoji="0" lang="en-US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82" name="Rectangle 223"/>
              <p:cNvSpPr>
                <a:spLocks noChangeArrowheads="1"/>
              </p:cNvSpPr>
              <p:nvPr/>
            </p:nvSpPr>
            <p:spPr bwMode="auto">
              <a:xfrm>
                <a:off x="251" y="1459"/>
                <a:ext cx="36" cy="87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2</a:t>
                </a:r>
                <a:endParaRPr kumimoji="0" lang="en-US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83" name="Rectangle 224"/>
              <p:cNvSpPr>
                <a:spLocks noChangeArrowheads="1"/>
              </p:cNvSpPr>
              <p:nvPr/>
            </p:nvSpPr>
            <p:spPr bwMode="auto">
              <a:xfrm>
                <a:off x="290" y="1459"/>
                <a:ext cx="20" cy="87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/</a:t>
                </a:r>
                <a:endParaRPr kumimoji="0" lang="en-US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84" name="Rectangle 225"/>
              <p:cNvSpPr>
                <a:spLocks noChangeArrowheads="1"/>
              </p:cNvSpPr>
              <p:nvPr/>
            </p:nvSpPr>
            <p:spPr bwMode="auto">
              <a:xfrm>
                <a:off x="306" y="1459"/>
                <a:ext cx="53" cy="87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U</a:t>
                </a:r>
                <a:endParaRPr kumimoji="0" lang="en-US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85" name="Rectangle 226"/>
              <p:cNvSpPr>
                <a:spLocks noChangeArrowheads="1"/>
              </p:cNvSpPr>
              <p:nvPr/>
            </p:nvSpPr>
            <p:spPr bwMode="auto">
              <a:xfrm>
                <a:off x="361" y="1459"/>
                <a:ext cx="53" cy="87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C</a:t>
                </a:r>
                <a:endParaRPr kumimoji="0" lang="en-US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86" name="Rectangle 227"/>
              <p:cNvSpPr>
                <a:spLocks noChangeArrowheads="1"/>
              </p:cNvSpPr>
              <p:nvPr/>
            </p:nvSpPr>
            <p:spPr bwMode="auto">
              <a:xfrm>
                <a:off x="408" y="1459"/>
                <a:ext cx="53" cy="87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A</a:t>
                </a:r>
                <a:endParaRPr kumimoji="0" lang="en-US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87" name="Rectangle 228"/>
              <p:cNvSpPr>
                <a:spLocks noChangeArrowheads="1"/>
              </p:cNvSpPr>
              <p:nvPr/>
            </p:nvSpPr>
            <p:spPr bwMode="auto">
              <a:xfrm>
                <a:off x="455" y="1459"/>
                <a:ext cx="36" cy="87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1</a:t>
                </a:r>
                <a:endParaRPr kumimoji="0" lang="en-US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88" name="Rectangle 229"/>
              <p:cNvSpPr>
                <a:spLocks noChangeArrowheads="1"/>
              </p:cNvSpPr>
              <p:nvPr/>
            </p:nvSpPr>
            <p:spPr bwMode="auto">
              <a:xfrm>
                <a:off x="495" y="1459"/>
                <a:ext cx="53" cy="87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R</a:t>
                </a:r>
                <a:endParaRPr kumimoji="0" lang="en-US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89" name="Rectangle 230"/>
              <p:cNvSpPr>
                <a:spLocks noChangeArrowheads="1"/>
              </p:cNvSpPr>
              <p:nvPr/>
            </p:nvSpPr>
            <p:spPr bwMode="auto">
              <a:xfrm>
                <a:off x="542" y="1459"/>
                <a:ext cx="53" cy="87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X</a:t>
                </a:r>
                <a:endParaRPr kumimoji="0" lang="en-US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90" name="Rectangle 231"/>
              <p:cNvSpPr>
                <a:spLocks noChangeArrowheads="1"/>
              </p:cNvSpPr>
              <p:nvPr/>
            </p:nvSpPr>
            <p:spPr bwMode="auto">
              <a:xfrm>
                <a:off x="589" y="1459"/>
                <a:ext cx="53" cy="87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D</a:t>
                </a:r>
                <a:endParaRPr kumimoji="0" lang="en-US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91" name="Rectangle 232"/>
              <p:cNvSpPr>
                <a:spLocks noChangeArrowheads="1"/>
              </p:cNvSpPr>
              <p:nvPr/>
            </p:nvSpPr>
            <p:spPr bwMode="auto">
              <a:xfrm>
                <a:off x="173" y="1530"/>
                <a:ext cx="44" cy="87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P</a:t>
                </a:r>
                <a:endParaRPr kumimoji="0" lang="en-US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92" name="Rectangle 233"/>
              <p:cNvSpPr>
                <a:spLocks noChangeArrowheads="1"/>
              </p:cNvSpPr>
              <p:nvPr/>
            </p:nvSpPr>
            <p:spPr bwMode="auto">
              <a:xfrm>
                <a:off x="212" y="1530"/>
                <a:ext cx="36" cy="87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2</a:t>
                </a:r>
                <a:endParaRPr kumimoji="0" lang="en-US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93" name="Rectangle 234"/>
              <p:cNvSpPr>
                <a:spLocks noChangeArrowheads="1"/>
              </p:cNvSpPr>
              <p:nvPr/>
            </p:nvSpPr>
            <p:spPr bwMode="auto">
              <a:xfrm>
                <a:off x="243" y="1530"/>
                <a:ext cx="18" cy="87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.</a:t>
                </a:r>
                <a:endParaRPr kumimoji="0" lang="en-US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94" name="Rectangle 235"/>
              <p:cNvSpPr>
                <a:spLocks noChangeArrowheads="1"/>
              </p:cNvSpPr>
              <p:nvPr/>
            </p:nvSpPr>
            <p:spPr bwMode="auto">
              <a:xfrm>
                <a:off x="259" y="1530"/>
                <a:ext cx="36" cy="87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1</a:t>
                </a:r>
                <a:endParaRPr kumimoji="0" lang="en-US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95" name="Rectangle 236"/>
              <p:cNvSpPr>
                <a:spLocks noChangeArrowheads="1"/>
              </p:cNvSpPr>
              <p:nvPr/>
            </p:nvSpPr>
            <p:spPr bwMode="auto">
              <a:xfrm>
                <a:off x="298" y="1530"/>
                <a:ext cx="20" cy="87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/</a:t>
                </a:r>
                <a:endParaRPr kumimoji="0" lang="en-US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96" name="Rectangle 237"/>
              <p:cNvSpPr>
                <a:spLocks noChangeArrowheads="1"/>
              </p:cNvSpPr>
              <p:nvPr/>
            </p:nvSpPr>
            <p:spPr bwMode="auto">
              <a:xfrm>
                <a:off x="314" y="1530"/>
                <a:ext cx="53" cy="87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U</a:t>
                </a:r>
                <a:endParaRPr kumimoji="0" lang="en-US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97" name="Rectangle 238"/>
              <p:cNvSpPr>
                <a:spLocks noChangeArrowheads="1"/>
              </p:cNvSpPr>
              <p:nvPr/>
            </p:nvSpPr>
            <p:spPr bwMode="auto">
              <a:xfrm>
                <a:off x="369" y="1530"/>
                <a:ext cx="53" cy="87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C</a:t>
                </a:r>
                <a:endParaRPr kumimoji="0" lang="en-US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98" name="Rectangle 239"/>
              <p:cNvSpPr>
                <a:spLocks noChangeArrowheads="1"/>
              </p:cNvSpPr>
              <p:nvPr/>
            </p:nvSpPr>
            <p:spPr bwMode="auto">
              <a:xfrm>
                <a:off x="416" y="1530"/>
                <a:ext cx="53" cy="87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A</a:t>
                </a:r>
                <a:endParaRPr kumimoji="0" lang="en-US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99" name="Rectangle 240"/>
              <p:cNvSpPr>
                <a:spLocks noChangeArrowheads="1"/>
              </p:cNvSpPr>
              <p:nvPr/>
            </p:nvSpPr>
            <p:spPr bwMode="auto">
              <a:xfrm>
                <a:off x="463" y="1530"/>
                <a:ext cx="36" cy="87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1</a:t>
                </a:r>
                <a:endParaRPr kumimoji="0" lang="en-US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00" name="Rectangle 241"/>
              <p:cNvSpPr>
                <a:spLocks noChangeArrowheads="1"/>
              </p:cNvSpPr>
              <p:nvPr/>
            </p:nvSpPr>
            <p:spPr bwMode="auto">
              <a:xfrm>
                <a:off x="502" y="1530"/>
                <a:ext cx="53" cy="87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C</a:t>
                </a:r>
                <a:endParaRPr kumimoji="0" lang="en-US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01" name="Rectangle 242"/>
              <p:cNvSpPr>
                <a:spLocks noChangeArrowheads="1"/>
              </p:cNvSpPr>
              <p:nvPr/>
            </p:nvSpPr>
            <p:spPr bwMode="auto">
              <a:xfrm>
                <a:off x="549" y="1530"/>
                <a:ext cx="48" cy="87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L</a:t>
                </a:r>
                <a:endParaRPr kumimoji="0" lang="en-US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02" name="Rectangle 243"/>
              <p:cNvSpPr>
                <a:spLocks noChangeArrowheads="1"/>
              </p:cNvSpPr>
              <p:nvPr/>
            </p:nvSpPr>
            <p:spPr bwMode="auto">
              <a:xfrm>
                <a:off x="589" y="1530"/>
                <a:ext cx="57" cy="87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K</a:t>
                </a:r>
                <a:endParaRPr kumimoji="0" lang="en-US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03" name="Rectangle 244"/>
              <p:cNvSpPr>
                <a:spLocks noChangeArrowheads="1"/>
              </p:cNvSpPr>
              <p:nvPr/>
            </p:nvSpPr>
            <p:spPr bwMode="auto">
              <a:xfrm>
                <a:off x="188" y="1600"/>
                <a:ext cx="44" cy="87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P</a:t>
                </a:r>
                <a:endParaRPr kumimoji="0" lang="en-US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04" name="Rectangle 245"/>
              <p:cNvSpPr>
                <a:spLocks noChangeArrowheads="1"/>
              </p:cNvSpPr>
              <p:nvPr/>
            </p:nvSpPr>
            <p:spPr bwMode="auto">
              <a:xfrm>
                <a:off x="228" y="1600"/>
                <a:ext cx="36" cy="87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2</a:t>
                </a:r>
                <a:endParaRPr kumimoji="0" lang="en-US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05" name="Rectangle 246"/>
              <p:cNvSpPr>
                <a:spLocks noChangeArrowheads="1"/>
              </p:cNvSpPr>
              <p:nvPr/>
            </p:nvSpPr>
            <p:spPr bwMode="auto">
              <a:xfrm>
                <a:off x="259" y="1600"/>
                <a:ext cx="18" cy="87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.</a:t>
                </a:r>
                <a:endParaRPr kumimoji="0" lang="en-US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06" name="Rectangle 247"/>
              <p:cNvSpPr>
                <a:spLocks noChangeArrowheads="1"/>
              </p:cNvSpPr>
              <p:nvPr/>
            </p:nvSpPr>
            <p:spPr bwMode="auto">
              <a:xfrm>
                <a:off x="275" y="1600"/>
                <a:ext cx="36" cy="87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0</a:t>
                </a:r>
                <a:endParaRPr kumimoji="0" lang="en-US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07" name="Rectangle 248"/>
              <p:cNvSpPr>
                <a:spLocks noChangeArrowheads="1"/>
              </p:cNvSpPr>
              <p:nvPr/>
            </p:nvSpPr>
            <p:spPr bwMode="auto">
              <a:xfrm>
                <a:off x="314" y="1600"/>
                <a:ext cx="20" cy="87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/</a:t>
                </a:r>
                <a:endParaRPr kumimoji="0" lang="en-US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08" name="Rectangle 249"/>
              <p:cNvSpPr>
                <a:spLocks noChangeArrowheads="1"/>
              </p:cNvSpPr>
              <p:nvPr/>
            </p:nvSpPr>
            <p:spPr bwMode="auto">
              <a:xfrm>
                <a:off x="330" y="1600"/>
                <a:ext cx="53" cy="87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U</a:t>
                </a:r>
                <a:endParaRPr kumimoji="0" lang="en-US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09" name="Rectangle 250"/>
              <p:cNvSpPr>
                <a:spLocks noChangeArrowheads="1"/>
              </p:cNvSpPr>
              <p:nvPr/>
            </p:nvSpPr>
            <p:spPr bwMode="auto">
              <a:xfrm>
                <a:off x="385" y="1600"/>
                <a:ext cx="53" cy="87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C</a:t>
                </a:r>
                <a:endParaRPr kumimoji="0" lang="en-US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10" name="Rectangle 251"/>
              <p:cNvSpPr>
                <a:spLocks noChangeArrowheads="1"/>
              </p:cNvSpPr>
              <p:nvPr/>
            </p:nvSpPr>
            <p:spPr bwMode="auto">
              <a:xfrm>
                <a:off x="432" y="1600"/>
                <a:ext cx="53" cy="87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A</a:t>
                </a:r>
                <a:endParaRPr kumimoji="0" lang="en-US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11" name="Rectangle 252"/>
              <p:cNvSpPr>
                <a:spLocks noChangeArrowheads="1"/>
              </p:cNvSpPr>
              <p:nvPr/>
            </p:nvSpPr>
            <p:spPr bwMode="auto">
              <a:xfrm>
                <a:off x="479" y="1600"/>
                <a:ext cx="36" cy="87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1</a:t>
                </a:r>
                <a:endParaRPr kumimoji="0" lang="en-US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12" name="Rectangle 253"/>
              <p:cNvSpPr>
                <a:spLocks noChangeArrowheads="1"/>
              </p:cNvSpPr>
              <p:nvPr/>
            </p:nvSpPr>
            <p:spPr bwMode="auto">
              <a:xfrm>
                <a:off x="518" y="1600"/>
                <a:ext cx="40" cy="87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S</a:t>
                </a:r>
                <a:endParaRPr kumimoji="0" lang="en-US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13" name="Rectangle 254"/>
              <p:cNvSpPr>
                <a:spLocks noChangeArrowheads="1"/>
              </p:cNvSpPr>
              <p:nvPr/>
            </p:nvSpPr>
            <p:spPr bwMode="auto">
              <a:xfrm>
                <a:off x="557" y="1600"/>
                <a:ext cx="48" cy="87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T</a:t>
                </a:r>
                <a:endParaRPr kumimoji="0" lang="en-US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14" name="Rectangle 255"/>
              <p:cNvSpPr>
                <a:spLocks noChangeArrowheads="1"/>
              </p:cNvSpPr>
              <p:nvPr/>
            </p:nvSpPr>
            <p:spPr bwMode="auto">
              <a:xfrm>
                <a:off x="597" y="1600"/>
                <a:ext cx="48" cy="87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E</a:t>
                </a:r>
                <a:endParaRPr kumimoji="0" lang="en-US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15" name="Rectangle 256"/>
              <p:cNvSpPr>
                <a:spLocks noChangeArrowheads="1"/>
              </p:cNvSpPr>
              <p:nvPr/>
            </p:nvSpPr>
            <p:spPr bwMode="auto">
              <a:xfrm>
                <a:off x="165" y="1812"/>
                <a:ext cx="44" cy="87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P</a:t>
                </a:r>
                <a:endParaRPr kumimoji="0" lang="en-US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16" name="Rectangle 257"/>
              <p:cNvSpPr>
                <a:spLocks noChangeArrowheads="1"/>
              </p:cNvSpPr>
              <p:nvPr/>
            </p:nvSpPr>
            <p:spPr bwMode="auto">
              <a:xfrm>
                <a:off x="204" y="1812"/>
                <a:ext cx="36" cy="87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3</a:t>
                </a:r>
                <a:endParaRPr kumimoji="0" lang="en-US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17" name="Rectangle 258"/>
              <p:cNvSpPr>
                <a:spLocks noChangeArrowheads="1"/>
              </p:cNvSpPr>
              <p:nvPr/>
            </p:nvSpPr>
            <p:spPr bwMode="auto">
              <a:xfrm>
                <a:off x="243" y="1812"/>
                <a:ext cx="18" cy="87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.</a:t>
                </a:r>
                <a:endParaRPr kumimoji="0" lang="en-US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18" name="Rectangle 259"/>
              <p:cNvSpPr>
                <a:spLocks noChangeArrowheads="1"/>
              </p:cNvSpPr>
              <p:nvPr/>
            </p:nvSpPr>
            <p:spPr bwMode="auto">
              <a:xfrm>
                <a:off x="259" y="1812"/>
                <a:ext cx="36" cy="87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7</a:t>
                </a:r>
                <a:endParaRPr kumimoji="0" lang="en-US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19" name="Rectangle 260"/>
              <p:cNvSpPr>
                <a:spLocks noChangeArrowheads="1"/>
              </p:cNvSpPr>
              <p:nvPr/>
            </p:nvSpPr>
            <p:spPr bwMode="auto">
              <a:xfrm>
                <a:off x="298" y="1812"/>
                <a:ext cx="18" cy="87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</a:t>
                </a:r>
                <a:endParaRPr kumimoji="0" lang="en-US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20" name="Rectangle 261"/>
              <p:cNvSpPr>
                <a:spLocks noChangeArrowheads="1"/>
              </p:cNvSpPr>
              <p:nvPr/>
            </p:nvSpPr>
            <p:spPr bwMode="auto">
              <a:xfrm>
                <a:off x="314" y="1812"/>
                <a:ext cx="20" cy="87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/</a:t>
                </a:r>
                <a:endParaRPr kumimoji="0" lang="en-US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21" name="Rectangle 262"/>
              <p:cNvSpPr>
                <a:spLocks noChangeArrowheads="1"/>
              </p:cNvSpPr>
              <p:nvPr/>
            </p:nvSpPr>
            <p:spPr bwMode="auto">
              <a:xfrm>
                <a:off x="330" y="1812"/>
                <a:ext cx="53" cy="87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U</a:t>
                </a:r>
                <a:endParaRPr kumimoji="0" lang="en-US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22" name="Rectangle 263"/>
              <p:cNvSpPr>
                <a:spLocks noChangeArrowheads="1"/>
              </p:cNvSpPr>
              <p:nvPr/>
            </p:nvSpPr>
            <p:spPr bwMode="auto">
              <a:xfrm>
                <a:off x="385" y="1812"/>
                <a:ext cx="53" cy="87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C</a:t>
                </a:r>
                <a:endParaRPr kumimoji="0" lang="en-US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23" name="Rectangle 264"/>
              <p:cNvSpPr>
                <a:spLocks noChangeArrowheads="1"/>
              </p:cNvSpPr>
              <p:nvPr/>
            </p:nvSpPr>
            <p:spPr bwMode="auto">
              <a:xfrm>
                <a:off x="432" y="1812"/>
                <a:ext cx="48" cy="87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B</a:t>
                </a:r>
                <a:endParaRPr kumimoji="0" lang="en-US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24" name="Rectangle 265"/>
              <p:cNvSpPr>
                <a:spLocks noChangeArrowheads="1"/>
              </p:cNvSpPr>
              <p:nvPr/>
            </p:nvSpPr>
            <p:spPr bwMode="auto">
              <a:xfrm>
                <a:off x="479" y="1812"/>
                <a:ext cx="36" cy="87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2</a:t>
                </a:r>
                <a:endParaRPr kumimoji="0" lang="en-US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25" name="Rectangle 266"/>
              <p:cNvSpPr>
                <a:spLocks noChangeArrowheads="1"/>
              </p:cNvSpPr>
              <p:nvPr/>
            </p:nvSpPr>
            <p:spPr bwMode="auto">
              <a:xfrm>
                <a:off x="510" y="1812"/>
                <a:ext cx="40" cy="87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S</a:t>
                </a:r>
                <a:endParaRPr kumimoji="0" lang="en-US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26" name="Rectangle 267"/>
              <p:cNvSpPr>
                <a:spLocks noChangeArrowheads="1"/>
              </p:cNvSpPr>
              <p:nvPr/>
            </p:nvSpPr>
            <p:spPr bwMode="auto">
              <a:xfrm>
                <a:off x="549" y="1812"/>
                <a:ext cx="53" cy="87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C</a:t>
                </a:r>
                <a:endParaRPr kumimoji="0" lang="en-US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27" name="Rectangle 268"/>
              <p:cNvSpPr>
                <a:spLocks noChangeArrowheads="1"/>
              </p:cNvSpPr>
              <p:nvPr/>
            </p:nvSpPr>
            <p:spPr bwMode="auto">
              <a:xfrm>
                <a:off x="597" y="1812"/>
                <a:ext cx="48" cy="87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L</a:t>
                </a:r>
                <a:endParaRPr kumimoji="0" lang="en-US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28" name="Rectangle 269"/>
              <p:cNvSpPr>
                <a:spLocks noChangeArrowheads="1"/>
              </p:cNvSpPr>
              <p:nvPr/>
            </p:nvSpPr>
            <p:spPr bwMode="auto">
              <a:xfrm>
                <a:off x="157" y="1883"/>
                <a:ext cx="44" cy="87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P</a:t>
                </a:r>
                <a:endParaRPr kumimoji="0" lang="en-US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29" name="Rectangle 270"/>
              <p:cNvSpPr>
                <a:spLocks noChangeArrowheads="1"/>
              </p:cNvSpPr>
              <p:nvPr/>
            </p:nvSpPr>
            <p:spPr bwMode="auto">
              <a:xfrm>
                <a:off x="196" y="1883"/>
                <a:ext cx="36" cy="87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3</a:t>
                </a:r>
                <a:endParaRPr kumimoji="0" lang="en-US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30" name="Rectangle 271"/>
              <p:cNvSpPr>
                <a:spLocks noChangeArrowheads="1"/>
              </p:cNvSpPr>
              <p:nvPr/>
            </p:nvSpPr>
            <p:spPr bwMode="auto">
              <a:xfrm>
                <a:off x="228" y="1883"/>
                <a:ext cx="18" cy="87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.</a:t>
                </a:r>
                <a:endParaRPr kumimoji="0" lang="en-US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31" name="Rectangle 272"/>
              <p:cNvSpPr>
                <a:spLocks noChangeArrowheads="1"/>
              </p:cNvSpPr>
              <p:nvPr/>
            </p:nvSpPr>
            <p:spPr bwMode="auto">
              <a:xfrm>
                <a:off x="251" y="1883"/>
                <a:ext cx="36" cy="87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6</a:t>
                </a:r>
                <a:endParaRPr kumimoji="0" lang="en-US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32" name="Rectangle 273"/>
              <p:cNvSpPr>
                <a:spLocks noChangeArrowheads="1"/>
              </p:cNvSpPr>
              <p:nvPr/>
            </p:nvSpPr>
            <p:spPr bwMode="auto">
              <a:xfrm>
                <a:off x="283" y="1883"/>
                <a:ext cx="18" cy="87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</a:t>
                </a:r>
                <a:endParaRPr kumimoji="0" lang="en-US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33" name="Rectangle 274"/>
              <p:cNvSpPr>
                <a:spLocks noChangeArrowheads="1"/>
              </p:cNvSpPr>
              <p:nvPr/>
            </p:nvSpPr>
            <p:spPr bwMode="auto">
              <a:xfrm>
                <a:off x="298" y="1883"/>
                <a:ext cx="20" cy="87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/</a:t>
                </a:r>
                <a:endParaRPr kumimoji="0" lang="en-US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34" name="Rectangle 275"/>
              <p:cNvSpPr>
                <a:spLocks noChangeArrowheads="1"/>
              </p:cNvSpPr>
              <p:nvPr/>
            </p:nvSpPr>
            <p:spPr bwMode="auto">
              <a:xfrm>
                <a:off x="322" y="1883"/>
                <a:ext cx="53" cy="87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U</a:t>
                </a:r>
                <a:endParaRPr kumimoji="0" lang="en-US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35" name="Rectangle 276"/>
              <p:cNvSpPr>
                <a:spLocks noChangeArrowheads="1"/>
              </p:cNvSpPr>
              <p:nvPr/>
            </p:nvSpPr>
            <p:spPr bwMode="auto">
              <a:xfrm>
                <a:off x="369" y="1883"/>
                <a:ext cx="53" cy="87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C</a:t>
                </a:r>
                <a:endParaRPr kumimoji="0" lang="en-US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36" name="Rectangle 277"/>
              <p:cNvSpPr>
                <a:spLocks noChangeArrowheads="1"/>
              </p:cNvSpPr>
              <p:nvPr/>
            </p:nvSpPr>
            <p:spPr bwMode="auto">
              <a:xfrm>
                <a:off x="416" y="1883"/>
                <a:ext cx="48" cy="87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B</a:t>
                </a:r>
                <a:endParaRPr kumimoji="0" lang="en-US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37" name="Rectangle 278"/>
              <p:cNvSpPr>
                <a:spLocks noChangeArrowheads="1"/>
              </p:cNvSpPr>
              <p:nvPr/>
            </p:nvSpPr>
            <p:spPr bwMode="auto">
              <a:xfrm>
                <a:off x="463" y="1883"/>
                <a:ext cx="36" cy="87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2</a:t>
                </a:r>
                <a:endParaRPr kumimoji="0" lang="en-US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38" name="Rectangle 279"/>
              <p:cNvSpPr>
                <a:spLocks noChangeArrowheads="1"/>
              </p:cNvSpPr>
              <p:nvPr/>
            </p:nvSpPr>
            <p:spPr bwMode="auto">
              <a:xfrm>
                <a:off x="502" y="1883"/>
                <a:ext cx="40" cy="87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S</a:t>
                </a:r>
                <a:endParaRPr kumimoji="0" lang="en-US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39" name="Rectangle 280"/>
              <p:cNvSpPr>
                <a:spLocks noChangeArrowheads="1"/>
              </p:cNvSpPr>
              <p:nvPr/>
            </p:nvSpPr>
            <p:spPr bwMode="auto">
              <a:xfrm>
                <a:off x="542" y="1883"/>
                <a:ext cx="53" cy="87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D</a:t>
                </a:r>
                <a:endParaRPr kumimoji="0" lang="en-US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40" name="Rectangle 281"/>
              <p:cNvSpPr>
                <a:spLocks noChangeArrowheads="1"/>
              </p:cNvSpPr>
              <p:nvPr/>
            </p:nvSpPr>
            <p:spPr bwMode="auto">
              <a:xfrm>
                <a:off x="589" y="1883"/>
                <a:ext cx="53" cy="87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A</a:t>
                </a:r>
                <a:endParaRPr kumimoji="0" lang="en-US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41" name="Rectangle 282"/>
              <p:cNvSpPr>
                <a:spLocks noChangeArrowheads="1"/>
              </p:cNvSpPr>
              <p:nvPr/>
            </p:nvSpPr>
            <p:spPr bwMode="auto">
              <a:xfrm>
                <a:off x="173" y="1953"/>
                <a:ext cx="44" cy="87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P</a:t>
                </a:r>
                <a:endParaRPr kumimoji="0" lang="en-US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42" name="Rectangle 283"/>
              <p:cNvSpPr>
                <a:spLocks noChangeArrowheads="1"/>
              </p:cNvSpPr>
              <p:nvPr/>
            </p:nvSpPr>
            <p:spPr bwMode="auto">
              <a:xfrm>
                <a:off x="212" y="1953"/>
                <a:ext cx="36" cy="87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3</a:t>
                </a:r>
                <a:endParaRPr kumimoji="0" lang="en-US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43" name="Rectangle 284"/>
              <p:cNvSpPr>
                <a:spLocks noChangeArrowheads="1"/>
              </p:cNvSpPr>
              <p:nvPr/>
            </p:nvSpPr>
            <p:spPr bwMode="auto">
              <a:xfrm>
                <a:off x="251" y="1953"/>
                <a:ext cx="18" cy="87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.</a:t>
                </a:r>
                <a:endParaRPr kumimoji="0" lang="en-US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44" name="Rectangle 285"/>
              <p:cNvSpPr>
                <a:spLocks noChangeArrowheads="1"/>
              </p:cNvSpPr>
              <p:nvPr/>
            </p:nvSpPr>
            <p:spPr bwMode="auto">
              <a:xfrm>
                <a:off x="267" y="1953"/>
                <a:ext cx="36" cy="87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5</a:t>
                </a:r>
                <a:endParaRPr kumimoji="0" lang="en-US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45" name="Rectangle 286"/>
              <p:cNvSpPr>
                <a:spLocks noChangeArrowheads="1"/>
              </p:cNvSpPr>
              <p:nvPr/>
            </p:nvSpPr>
            <p:spPr bwMode="auto">
              <a:xfrm>
                <a:off x="298" y="1953"/>
                <a:ext cx="20" cy="87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/</a:t>
                </a:r>
                <a:endParaRPr kumimoji="0" lang="en-US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46" name="Rectangle 287"/>
              <p:cNvSpPr>
                <a:spLocks noChangeArrowheads="1"/>
              </p:cNvSpPr>
              <p:nvPr/>
            </p:nvSpPr>
            <p:spPr bwMode="auto">
              <a:xfrm>
                <a:off x="322" y="1953"/>
                <a:ext cx="53" cy="87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U</a:t>
                </a:r>
                <a:endParaRPr kumimoji="0" lang="en-US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47" name="Rectangle 288"/>
              <p:cNvSpPr>
                <a:spLocks noChangeArrowheads="1"/>
              </p:cNvSpPr>
              <p:nvPr/>
            </p:nvSpPr>
            <p:spPr bwMode="auto">
              <a:xfrm>
                <a:off x="369" y="1953"/>
                <a:ext cx="53" cy="87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C</a:t>
                </a:r>
                <a:endParaRPr kumimoji="0" lang="en-US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48" name="Rectangle 289"/>
              <p:cNvSpPr>
                <a:spLocks noChangeArrowheads="1"/>
              </p:cNvSpPr>
              <p:nvPr/>
            </p:nvSpPr>
            <p:spPr bwMode="auto">
              <a:xfrm>
                <a:off x="416" y="1953"/>
                <a:ext cx="48" cy="87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B</a:t>
                </a:r>
                <a:endParaRPr kumimoji="0" lang="en-US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49" name="Rectangle 290"/>
              <p:cNvSpPr>
                <a:spLocks noChangeArrowheads="1"/>
              </p:cNvSpPr>
              <p:nvPr/>
            </p:nvSpPr>
            <p:spPr bwMode="auto">
              <a:xfrm>
                <a:off x="463" y="1953"/>
                <a:ext cx="36" cy="87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2</a:t>
                </a:r>
                <a:endParaRPr kumimoji="0" lang="en-US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50" name="Rectangle 291"/>
              <p:cNvSpPr>
                <a:spLocks noChangeArrowheads="1"/>
              </p:cNvSpPr>
              <p:nvPr/>
            </p:nvSpPr>
            <p:spPr bwMode="auto">
              <a:xfrm>
                <a:off x="502" y="1953"/>
                <a:ext cx="53" cy="87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C</a:t>
                </a:r>
                <a:endParaRPr kumimoji="0" lang="en-US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51" name="Rectangle 292"/>
              <p:cNvSpPr>
                <a:spLocks noChangeArrowheads="1"/>
              </p:cNvSpPr>
              <p:nvPr/>
            </p:nvSpPr>
            <p:spPr bwMode="auto">
              <a:xfrm>
                <a:off x="549" y="1953"/>
                <a:ext cx="48" cy="87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L</a:t>
                </a:r>
                <a:endParaRPr kumimoji="0" lang="en-US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52" name="Rectangle 293"/>
              <p:cNvSpPr>
                <a:spLocks noChangeArrowheads="1"/>
              </p:cNvSpPr>
              <p:nvPr/>
            </p:nvSpPr>
            <p:spPr bwMode="auto">
              <a:xfrm>
                <a:off x="589" y="1953"/>
                <a:ext cx="57" cy="87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K</a:t>
                </a:r>
                <a:endParaRPr kumimoji="0" lang="en-US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53" name="Rectangle 294"/>
              <p:cNvSpPr>
                <a:spLocks noChangeArrowheads="1"/>
              </p:cNvSpPr>
              <p:nvPr/>
            </p:nvSpPr>
            <p:spPr bwMode="auto">
              <a:xfrm>
                <a:off x="188" y="2024"/>
                <a:ext cx="44" cy="87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P</a:t>
                </a:r>
                <a:endParaRPr kumimoji="0" lang="en-US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54" name="Rectangle 295"/>
              <p:cNvSpPr>
                <a:spLocks noChangeArrowheads="1"/>
              </p:cNvSpPr>
              <p:nvPr/>
            </p:nvSpPr>
            <p:spPr bwMode="auto">
              <a:xfrm>
                <a:off x="228" y="2024"/>
                <a:ext cx="36" cy="87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3</a:t>
                </a:r>
                <a:endParaRPr kumimoji="0" lang="en-US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55" name="Rectangle 296"/>
              <p:cNvSpPr>
                <a:spLocks noChangeArrowheads="1"/>
              </p:cNvSpPr>
              <p:nvPr/>
            </p:nvSpPr>
            <p:spPr bwMode="auto">
              <a:xfrm>
                <a:off x="267" y="2024"/>
                <a:ext cx="18" cy="87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.</a:t>
                </a:r>
                <a:endParaRPr kumimoji="0" lang="en-US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56" name="Rectangle 297"/>
              <p:cNvSpPr>
                <a:spLocks noChangeArrowheads="1"/>
              </p:cNvSpPr>
              <p:nvPr/>
            </p:nvSpPr>
            <p:spPr bwMode="auto">
              <a:xfrm>
                <a:off x="283" y="2024"/>
                <a:ext cx="36" cy="87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4</a:t>
                </a:r>
                <a:endParaRPr kumimoji="0" lang="en-US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57" name="Rectangle 298"/>
              <p:cNvSpPr>
                <a:spLocks noChangeArrowheads="1"/>
              </p:cNvSpPr>
              <p:nvPr/>
            </p:nvSpPr>
            <p:spPr bwMode="auto">
              <a:xfrm>
                <a:off x="314" y="2024"/>
                <a:ext cx="20" cy="87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/</a:t>
                </a:r>
                <a:endParaRPr kumimoji="0" lang="en-US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58" name="Rectangle 299"/>
              <p:cNvSpPr>
                <a:spLocks noChangeArrowheads="1"/>
              </p:cNvSpPr>
              <p:nvPr/>
            </p:nvSpPr>
            <p:spPr bwMode="auto">
              <a:xfrm>
                <a:off x="338" y="2024"/>
                <a:ext cx="53" cy="87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U</a:t>
                </a:r>
                <a:endParaRPr kumimoji="0" lang="en-US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59" name="Rectangle 300"/>
              <p:cNvSpPr>
                <a:spLocks noChangeArrowheads="1"/>
              </p:cNvSpPr>
              <p:nvPr/>
            </p:nvSpPr>
            <p:spPr bwMode="auto">
              <a:xfrm>
                <a:off x="385" y="2024"/>
                <a:ext cx="53" cy="87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C</a:t>
                </a:r>
                <a:endParaRPr kumimoji="0" lang="en-US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60" name="Rectangle 301"/>
              <p:cNvSpPr>
                <a:spLocks noChangeArrowheads="1"/>
              </p:cNvSpPr>
              <p:nvPr/>
            </p:nvSpPr>
            <p:spPr bwMode="auto">
              <a:xfrm>
                <a:off x="432" y="2024"/>
                <a:ext cx="48" cy="87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B</a:t>
                </a:r>
                <a:endParaRPr kumimoji="0" lang="en-US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61" name="Rectangle 302"/>
              <p:cNvSpPr>
                <a:spLocks noChangeArrowheads="1"/>
              </p:cNvSpPr>
              <p:nvPr/>
            </p:nvSpPr>
            <p:spPr bwMode="auto">
              <a:xfrm>
                <a:off x="479" y="2024"/>
                <a:ext cx="36" cy="87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2</a:t>
                </a:r>
                <a:endParaRPr kumimoji="0" lang="en-US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62" name="Rectangle 303"/>
              <p:cNvSpPr>
                <a:spLocks noChangeArrowheads="1"/>
              </p:cNvSpPr>
              <p:nvPr/>
            </p:nvSpPr>
            <p:spPr bwMode="auto">
              <a:xfrm>
                <a:off x="518" y="2024"/>
                <a:ext cx="40" cy="87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S</a:t>
                </a:r>
                <a:endParaRPr kumimoji="0" lang="en-US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63" name="Rectangle 304"/>
              <p:cNvSpPr>
                <a:spLocks noChangeArrowheads="1"/>
              </p:cNvSpPr>
              <p:nvPr/>
            </p:nvSpPr>
            <p:spPr bwMode="auto">
              <a:xfrm>
                <a:off x="557" y="2024"/>
                <a:ext cx="48" cy="87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T</a:t>
                </a:r>
                <a:endParaRPr kumimoji="0" lang="en-US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64" name="Rectangle 305"/>
              <p:cNvSpPr>
                <a:spLocks noChangeArrowheads="1"/>
              </p:cNvSpPr>
              <p:nvPr/>
            </p:nvSpPr>
            <p:spPr bwMode="auto">
              <a:xfrm>
                <a:off x="597" y="2024"/>
                <a:ext cx="48" cy="87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E</a:t>
                </a:r>
                <a:endParaRPr kumimoji="0" lang="en-US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65" name="Rectangle 306"/>
              <p:cNvSpPr>
                <a:spLocks noChangeArrowheads="1"/>
              </p:cNvSpPr>
              <p:nvPr/>
            </p:nvSpPr>
            <p:spPr bwMode="auto">
              <a:xfrm>
                <a:off x="165" y="2094"/>
                <a:ext cx="44" cy="87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P</a:t>
                </a:r>
                <a:endParaRPr kumimoji="0" lang="en-US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66" name="Rectangle 307"/>
              <p:cNvSpPr>
                <a:spLocks noChangeArrowheads="1"/>
              </p:cNvSpPr>
              <p:nvPr/>
            </p:nvSpPr>
            <p:spPr bwMode="auto">
              <a:xfrm>
                <a:off x="204" y="2094"/>
                <a:ext cx="36" cy="87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3</a:t>
                </a:r>
                <a:endParaRPr kumimoji="0" lang="en-US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67" name="Rectangle 308"/>
              <p:cNvSpPr>
                <a:spLocks noChangeArrowheads="1"/>
              </p:cNvSpPr>
              <p:nvPr/>
            </p:nvSpPr>
            <p:spPr bwMode="auto">
              <a:xfrm>
                <a:off x="243" y="2094"/>
                <a:ext cx="18" cy="87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.</a:t>
                </a:r>
                <a:endParaRPr kumimoji="0" lang="en-US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68" name="Rectangle 309"/>
              <p:cNvSpPr>
                <a:spLocks noChangeArrowheads="1"/>
              </p:cNvSpPr>
              <p:nvPr/>
            </p:nvSpPr>
            <p:spPr bwMode="auto">
              <a:xfrm>
                <a:off x="259" y="2094"/>
                <a:ext cx="36" cy="87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3</a:t>
                </a:r>
                <a:endParaRPr kumimoji="0" lang="en-US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69" name="Rectangle 310"/>
              <p:cNvSpPr>
                <a:spLocks noChangeArrowheads="1"/>
              </p:cNvSpPr>
              <p:nvPr/>
            </p:nvSpPr>
            <p:spPr bwMode="auto">
              <a:xfrm>
                <a:off x="290" y="2094"/>
                <a:ext cx="20" cy="87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/</a:t>
                </a:r>
                <a:endParaRPr kumimoji="0" lang="en-US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70" name="Rectangle 311"/>
              <p:cNvSpPr>
                <a:spLocks noChangeArrowheads="1"/>
              </p:cNvSpPr>
              <p:nvPr/>
            </p:nvSpPr>
            <p:spPr bwMode="auto">
              <a:xfrm>
                <a:off x="314" y="2094"/>
                <a:ext cx="53" cy="87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U</a:t>
                </a:r>
                <a:endParaRPr kumimoji="0" lang="en-US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71" name="Rectangle 312"/>
              <p:cNvSpPr>
                <a:spLocks noChangeArrowheads="1"/>
              </p:cNvSpPr>
              <p:nvPr/>
            </p:nvSpPr>
            <p:spPr bwMode="auto">
              <a:xfrm>
                <a:off x="361" y="2094"/>
                <a:ext cx="53" cy="87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C</a:t>
                </a:r>
                <a:endParaRPr kumimoji="0" lang="en-US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72" name="Rectangle 313"/>
              <p:cNvSpPr>
                <a:spLocks noChangeArrowheads="1"/>
              </p:cNvSpPr>
              <p:nvPr/>
            </p:nvSpPr>
            <p:spPr bwMode="auto">
              <a:xfrm>
                <a:off x="408" y="2094"/>
                <a:ext cx="53" cy="87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A</a:t>
                </a:r>
                <a:endParaRPr kumimoji="0" lang="en-US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73" name="Rectangle 314"/>
              <p:cNvSpPr>
                <a:spLocks noChangeArrowheads="1"/>
              </p:cNvSpPr>
              <p:nvPr/>
            </p:nvSpPr>
            <p:spPr bwMode="auto">
              <a:xfrm>
                <a:off x="463" y="2094"/>
                <a:ext cx="36" cy="87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2</a:t>
                </a:r>
                <a:endParaRPr kumimoji="0" lang="en-US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74" name="Rectangle 315"/>
              <p:cNvSpPr>
                <a:spLocks noChangeArrowheads="1"/>
              </p:cNvSpPr>
              <p:nvPr/>
            </p:nvSpPr>
            <p:spPr bwMode="auto">
              <a:xfrm>
                <a:off x="495" y="2094"/>
                <a:ext cx="48" cy="87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T</a:t>
                </a:r>
                <a:endParaRPr kumimoji="0" lang="en-US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75" name="Rectangle 316"/>
              <p:cNvSpPr>
                <a:spLocks noChangeArrowheads="1"/>
              </p:cNvSpPr>
              <p:nvPr/>
            </p:nvSpPr>
            <p:spPr bwMode="auto">
              <a:xfrm>
                <a:off x="542" y="2094"/>
                <a:ext cx="53" cy="87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X</a:t>
                </a:r>
                <a:endParaRPr kumimoji="0" lang="en-US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76" name="Rectangle 317"/>
              <p:cNvSpPr>
                <a:spLocks noChangeArrowheads="1"/>
              </p:cNvSpPr>
              <p:nvPr/>
            </p:nvSpPr>
            <p:spPr bwMode="auto">
              <a:xfrm>
                <a:off x="589" y="2094"/>
                <a:ext cx="53" cy="87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D</a:t>
                </a:r>
                <a:endParaRPr kumimoji="0" lang="en-US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77" name="Rectangle 318"/>
              <p:cNvSpPr>
                <a:spLocks noChangeArrowheads="1"/>
              </p:cNvSpPr>
              <p:nvPr/>
            </p:nvSpPr>
            <p:spPr bwMode="auto">
              <a:xfrm>
                <a:off x="165" y="2165"/>
                <a:ext cx="44" cy="87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P</a:t>
                </a:r>
                <a:endParaRPr kumimoji="0" lang="en-US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78" name="Rectangle 319"/>
              <p:cNvSpPr>
                <a:spLocks noChangeArrowheads="1"/>
              </p:cNvSpPr>
              <p:nvPr/>
            </p:nvSpPr>
            <p:spPr bwMode="auto">
              <a:xfrm>
                <a:off x="204" y="2165"/>
                <a:ext cx="36" cy="87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3</a:t>
                </a:r>
                <a:endParaRPr kumimoji="0" lang="en-US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79" name="Rectangle 320"/>
              <p:cNvSpPr>
                <a:spLocks noChangeArrowheads="1"/>
              </p:cNvSpPr>
              <p:nvPr/>
            </p:nvSpPr>
            <p:spPr bwMode="auto">
              <a:xfrm>
                <a:off x="235" y="2165"/>
                <a:ext cx="18" cy="87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.</a:t>
                </a:r>
                <a:endParaRPr kumimoji="0" lang="en-US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80" name="Rectangle 321"/>
              <p:cNvSpPr>
                <a:spLocks noChangeArrowheads="1"/>
              </p:cNvSpPr>
              <p:nvPr/>
            </p:nvSpPr>
            <p:spPr bwMode="auto">
              <a:xfrm>
                <a:off x="251" y="2165"/>
                <a:ext cx="36" cy="87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2</a:t>
                </a:r>
                <a:endParaRPr kumimoji="0" lang="en-US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81" name="Rectangle 322"/>
              <p:cNvSpPr>
                <a:spLocks noChangeArrowheads="1"/>
              </p:cNvSpPr>
              <p:nvPr/>
            </p:nvSpPr>
            <p:spPr bwMode="auto">
              <a:xfrm>
                <a:off x="290" y="2165"/>
                <a:ext cx="20" cy="87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/</a:t>
                </a:r>
                <a:endParaRPr kumimoji="0" lang="en-US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82" name="Rectangle 323"/>
              <p:cNvSpPr>
                <a:spLocks noChangeArrowheads="1"/>
              </p:cNvSpPr>
              <p:nvPr/>
            </p:nvSpPr>
            <p:spPr bwMode="auto">
              <a:xfrm>
                <a:off x="306" y="2165"/>
                <a:ext cx="53" cy="87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U</a:t>
                </a:r>
                <a:endParaRPr kumimoji="0" lang="en-US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83" name="Rectangle 324"/>
              <p:cNvSpPr>
                <a:spLocks noChangeArrowheads="1"/>
              </p:cNvSpPr>
              <p:nvPr/>
            </p:nvSpPr>
            <p:spPr bwMode="auto">
              <a:xfrm>
                <a:off x="361" y="2165"/>
                <a:ext cx="53" cy="87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C</a:t>
                </a:r>
                <a:endParaRPr kumimoji="0" lang="en-US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84" name="Rectangle 325"/>
              <p:cNvSpPr>
                <a:spLocks noChangeArrowheads="1"/>
              </p:cNvSpPr>
              <p:nvPr/>
            </p:nvSpPr>
            <p:spPr bwMode="auto">
              <a:xfrm>
                <a:off x="408" y="2165"/>
                <a:ext cx="53" cy="87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A</a:t>
                </a:r>
                <a:endParaRPr kumimoji="0" lang="en-US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85" name="Rectangle 326"/>
              <p:cNvSpPr>
                <a:spLocks noChangeArrowheads="1"/>
              </p:cNvSpPr>
              <p:nvPr/>
            </p:nvSpPr>
            <p:spPr bwMode="auto">
              <a:xfrm>
                <a:off x="455" y="2165"/>
                <a:ext cx="36" cy="87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2</a:t>
                </a:r>
                <a:endParaRPr kumimoji="0" lang="en-US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86" name="Rectangle 327"/>
              <p:cNvSpPr>
                <a:spLocks noChangeArrowheads="1"/>
              </p:cNvSpPr>
              <p:nvPr/>
            </p:nvSpPr>
            <p:spPr bwMode="auto">
              <a:xfrm>
                <a:off x="495" y="2165"/>
                <a:ext cx="53" cy="87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R</a:t>
                </a:r>
                <a:endParaRPr kumimoji="0" lang="en-US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87" name="Rectangle 328"/>
              <p:cNvSpPr>
                <a:spLocks noChangeArrowheads="1"/>
              </p:cNvSpPr>
              <p:nvPr/>
            </p:nvSpPr>
            <p:spPr bwMode="auto">
              <a:xfrm>
                <a:off x="542" y="2165"/>
                <a:ext cx="53" cy="87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X</a:t>
                </a:r>
                <a:endParaRPr kumimoji="0" lang="en-US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88" name="Rectangle 329"/>
              <p:cNvSpPr>
                <a:spLocks noChangeArrowheads="1"/>
              </p:cNvSpPr>
              <p:nvPr/>
            </p:nvSpPr>
            <p:spPr bwMode="auto">
              <a:xfrm>
                <a:off x="589" y="2165"/>
                <a:ext cx="53" cy="87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D</a:t>
                </a:r>
                <a:endParaRPr kumimoji="0" lang="en-US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89" name="Rectangle 330"/>
              <p:cNvSpPr>
                <a:spLocks noChangeArrowheads="1"/>
              </p:cNvSpPr>
              <p:nvPr/>
            </p:nvSpPr>
            <p:spPr bwMode="auto">
              <a:xfrm>
                <a:off x="173" y="2235"/>
                <a:ext cx="44" cy="87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P</a:t>
                </a:r>
                <a:endParaRPr kumimoji="0" lang="en-US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90" name="Rectangle 331"/>
              <p:cNvSpPr>
                <a:spLocks noChangeArrowheads="1"/>
              </p:cNvSpPr>
              <p:nvPr/>
            </p:nvSpPr>
            <p:spPr bwMode="auto">
              <a:xfrm>
                <a:off x="212" y="2235"/>
                <a:ext cx="36" cy="87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3</a:t>
                </a:r>
                <a:endParaRPr kumimoji="0" lang="en-US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91" name="Rectangle 332"/>
              <p:cNvSpPr>
                <a:spLocks noChangeArrowheads="1"/>
              </p:cNvSpPr>
              <p:nvPr/>
            </p:nvSpPr>
            <p:spPr bwMode="auto">
              <a:xfrm>
                <a:off x="243" y="2235"/>
                <a:ext cx="18" cy="87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.</a:t>
                </a:r>
                <a:endParaRPr kumimoji="0" lang="en-US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92" name="Rectangle 333"/>
              <p:cNvSpPr>
                <a:spLocks noChangeArrowheads="1"/>
              </p:cNvSpPr>
              <p:nvPr/>
            </p:nvSpPr>
            <p:spPr bwMode="auto">
              <a:xfrm>
                <a:off x="259" y="2235"/>
                <a:ext cx="36" cy="87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1</a:t>
                </a:r>
                <a:endParaRPr kumimoji="0" lang="en-US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93" name="Rectangle 334"/>
              <p:cNvSpPr>
                <a:spLocks noChangeArrowheads="1"/>
              </p:cNvSpPr>
              <p:nvPr/>
            </p:nvSpPr>
            <p:spPr bwMode="auto">
              <a:xfrm>
                <a:off x="298" y="2235"/>
                <a:ext cx="20" cy="87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/</a:t>
                </a:r>
                <a:endParaRPr kumimoji="0" lang="en-US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94" name="Rectangle 335"/>
              <p:cNvSpPr>
                <a:spLocks noChangeArrowheads="1"/>
              </p:cNvSpPr>
              <p:nvPr/>
            </p:nvSpPr>
            <p:spPr bwMode="auto">
              <a:xfrm>
                <a:off x="314" y="2235"/>
                <a:ext cx="53" cy="87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U</a:t>
                </a:r>
                <a:endParaRPr kumimoji="0" lang="en-US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95" name="Rectangle 336"/>
              <p:cNvSpPr>
                <a:spLocks noChangeArrowheads="1"/>
              </p:cNvSpPr>
              <p:nvPr/>
            </p:nvSpPr>
            <p:spPr bwMode="auto">
              <a:xfrm>
                <a:off x="369" y="2235"/>
                <a:ext cx="53" cy="87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C</a:t>
                </a:r>
                <a:endParaRPr kumimoji="0" lang="en-US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96" name="Rectangle 337"/>
              <p:cNvSpPr>
                <a:spLocks noChangeArrowheads="1"/>
              </p:cNvSpPr>
              <p:nvPr/>
            </p:nvSpPr>
            <p:spPr bwMode="auto">
              <a:xfrm>
                <a:off x="416" y="2235"/>
                <a:ext cx="53" cy="87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A</a:t>
                </a:r>
                <a:endParaRPr kumimoji="0" lang="en-US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97" name="Rectangle 338"/>
              <p:cNvSpPr>
                <a:spLocks noChangeArrowheads="1"/>
              </p:cNvSpPr>
              <p:nvPr/>
            </p:nvSpPr>
            <p:spPr bwMode="auto">
              <a:xfrm>
                <a:off x="463" y="2235"/>
                <a:ext cx="36" cy="87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2</a:t>
                </a:r>
                <a:endParaRPr kumimoji="0" lang="en-US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98" name="Rectangle 339"/>
              <p:cNvSpPr>
                <a:spLocks noChangeArrowheads="1"/>
              </p:cNvSpPr>
              <p:nvPr/>
            </p:nvSpPr>
            <p:spPr bwMode="auto">
              <a:xfrm>
                <a:off x="502" y="2235"/>
                <a:ext cx="53" cy="87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C</a:t>
                </a:r>
                <a:endParaRPr kumimoji="0" lang="en-US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99" name="Rectangle 340"/>
              <p:cNvSpPr>
                <a:spLocks noChangeArrowheads="1"/>
              </p:cNvSpPr>
              <p:nvPr/>
            </p:nvSpPr>
            <p:spPr bwMode="auto">
              <a:xfrm>
                <a:off x="549" y="2235"/>
                <a:ext cx="48" cy="87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L</a:t>
                </a:r>
                <a:endParaRPr kumimoji="0" lang="en-US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00" name="Rectangle 341"/>
              <p:cNvSpPr>
                <a:spLocks noChangeArrowheads="1"/>
              </p:cNvSpPr>
              <p:nvPr/>
            </p:nvSpPr>
            <p:spPr bwMode="auto">
              <a:xfrm>
                <a:off x="589" y="2235"/>
                <a:ext cx="57" cy="87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K</a:t>
                </a:r>
                <a:endParaRPr kumimoji="0" lang="en-US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01" name="Rectangle 342"/>
              <p:cNvSpPr>
                <a:spLocks noChangeArrowheads="1"/>
              </p:cNvSpPr>
              <p:nvPr/>
            </p:nvSpPr>
            <p:spPr bwMode="auto">
              <a:xfrm>
                <a:off x="188" y="2306"/>
                <a:ext cx="44" cy="87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P</a:t>
                </a:r>
                <a:endParaRPr kumimoji="0" lang="en-US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02" name="Rectangle 343"/>
              <p:cNvSpPr>
                <a:spLocks noChangeArrowheads="1"/>
              </p:cNvSpPr>
              <p:nvPr/>
            </p:nvSpPr>
            <p:spPr bwMode="auto">
              <a:xfrm>
                <a:off x="228" y="2306"/>
                <a:ext cx="36" cy="87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3</a:t>
                </a:r>
                <a:endParaRPr kumimoji="0" lang="en-US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03" name="Rectangle 344"/>
              <p:cNvSpPr>
                <a:spLocks noChangeArrowheads="1"/>
              </p:cNvSpPr>
              <p:nvPr/>
            </p:nvSpPr>
            <p:spPr bwMode="auto">
              <a:xfrm>
                <a:off x="259" y="2306"/>
                <a:ext cx="18" cy="87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.</a:t>
                </a:r>
                <a:endParaRPr kumimoji="0" lang="en-US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04" name="Rectangle 345"/>
              <p:cNvSpPr>
                <a:spLocks noChangeArrowheads="1"/>
              </p:cNvSpPr>
              <p:nvPr/>
            </p:nvSpPr>
            <p:spPr bwMode="auto">
              <a:xfrm>
                <a:off x="275" y="2306"/>
                <a:ext cx="36" cy="87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0</a:t>
                </a:r>
                <a:endParaRPr kumimoji="0" lang="en-US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05" name="Rectangle 346"/>
              <p:cNvSpPr>
                <a:spLocks noChangeArrowheads="1"/>
              </p:cNvSpPr>
              <p:nvPr/>
            </p:nvSpPr>
            <p:spPr bwMode="auto">
              <a:xfrm>
                <a:off x="314" y="2306"/>
                <a:ext cx="20" cy="87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/</a:t>
                </a:r>
                <a:endParaRPr kumimoji="0" lang="en-US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06" name="Rectangle 347"/>
              <p:cNvSpPr>
                <a:spLocks noChangeArrowheads="1"/>
              </p:cNvSpPr>
              <p:nvPr/>
            </p:nvSpPr>
            <p:spPr bwMode="auto">
              <a:xfrm>
                <a:off x="330" y="2306"/>
                <a:ext cx="53" cy="87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U</a:t>
                </a:r>
                <a:endParaRPr kumimoji="0" lang="en-US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07" name="Rectangle 348"/>
              <p:cNvSpPr>
                <a:spLocks noChangeArrowheads="1"/>
              </p:cNvSpPr>
              <p:nvPr/>
            </p:nvSpPr>
            <p:spPr bwMode="auto">
              <a:xfrm>
                <a:off x="385" y="2306"/>
                <a:ext cx="53" cy="87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C</a:t>
                </a:r>
                <a:endParaRPr kumimoji="0" lang="en-US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08" name="Rectangle 349"/>
              <p:cNvSpPr>
                <a:spLocks noChangeArrowheads="1"/>
              </p:cNvSpPr>
              <p:nvPr/>
            </p:nvSpPr>
            <p:spPr bwMode="auto">
              <a:xfrm>
                <a:off x="432" y="2306"/>
                <a:ext cx="53" cy="87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A</a:t>
                </a:r>
                <a:endParaRPr kumimoji="0" lang="en-US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09" name="Rectangle 350"/>
              <p:cNvSpPr>
                <a:spLocks noChangeArrowheads="1"/>
              </p:cNvSpPr>
              <p:nvPr/>
            </p:nvSpPr>
            <p:spPr bwMode="auto">
              <a:xfrm>
                <a:off x="479" y="2306"/>
                <a:ext cx="36" cy="87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2</a:t>
                </a:r>
                <a:endParaRPr kumimoji="0" lang="en-US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10" name="Rectangle 351"/>
              <p:cNvSpPr>
                <a:spLocks noChangeArrowheads="1"/>
              </p:cNvSpPr>
              <p:nvPr/>
            </p:nvSpPr>
            <p:spPr bwMode="auto">
              <a:xfrm>
                <a:off x="518" y="2306"/>
                <a:ext cx="40" cy="87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S</a:t>
                </a:r>
                <a:endParaRPr kumimoji="0" lang="en-US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11" name="Rectangle 352"/>
              <p:cNvSpPr>
                <a:spLocks noChangeArrowheads="1"/>
              </p:cNvSpPr>
              <p:nvPr/>
            </p:nvSpPr>
            <p:spPr bwMode="auto">
              <a:xfrm>
                <a:off x="557" y="2306"/>
                <a:ext cx="48" cy="87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T</a:t>
                </a:r>
                <a:endParaRPr kumimoji="0" lang="en-US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12" name="Rectangle 353"/>
              <p:cNvSpPr>
                <a:spLocks noChangeArrowheads="1"/>
              </p:cNvSpPr>
              <p:nvPr/>
            </p:nvSpPr>
            <p:spPr bwMode="auto">
              <a:xfrm>
                <a:off x="597" y="2306"/>
                <a:ext cx="48" cy="87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E</a:t>
                </a:r>
                <a:endParaRPr kumimoji="0" lang="en-US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13" name="Rectangle 354"/>
              <p:cNvSpPr>
                <a:spLocks noChangeArrowheads="1"/>
              </p:cNvSpPr>
              <p:nvPr/>
            </p:nvSpPr>
            <p:spPr bwMode="auto">
              <a:xfrm>
                <a:off x="408" y="2518"/>
                <a:ext cx="44" cy="87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P</a:t>
                </a:r>
                <a:endParaRPr kumimoji="0" lang="en-US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14" name="Rectangle 355"/>
              <p:cNvSpPr>
                <a:spLocks noChangeArrowheads="1"/>
              </p:cNvSpPr>
              <p:nvPr/>
            </p:nvSpPr>
            <p:spPr bwMode="auto">
              <a:xfrm>
                <a:off x="447" y="2518"/>
                <a:ext cx="36" cy="87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4</a:t>
                </a:r>
                <a:endParaRPr kumimoji="0" lang="en-US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15" name="Rectangle 356"/>
              <p:cNvSpPr>
                <a:spLocks noChangeArrowheads="1"/>
              </p:cNvSpPr>
              <p:nvPr/>
            </p:nvSpPr>
            <p:spPr bwMode="auto">
              <a:xfrm>
                <a:off x="487" y="2518"/>
                <a:ext cx="18" cy="87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.</a:t>
                </a:r>
                <a:endParaRPr kumimoji="0" lang="en-US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16" name="Rectangle 357"/>
              <p:cNvSpPr>
                <a:spLocks noChangeArrowheads="1"/>
              </p:cNvSpPr>
              <p:nvPr/>
            </p:nvSpPr>
            <p:spPr bwMode="auto">
              <a:xfrm>
                <a:off x="502" y="2518"/>
                <a:ext cx="36" cy="87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7</a:t>
                </a:r>
                <a:endParaRPr kumimoji="0" lang="en-US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17" name="Rectangle 358"/>
              <p:cNvSpPr>
                <a:spLocks noChangeArrowheads="1"/>
              </p:cNvSpPr>
              <p:nvPr/>
            </p:nvSpPr>
            <p:spPr bwMode="auto">
              <a:xfrm>
                <a:off x="534" y="2518"/>
                <a:ext cx="20" cy="87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/</a:t>
                </a:r>
                <a:endParaRPr kumimoji="0" lang="en-US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18" name="Rectangle 359"/>
              <p:cNvSpPr>
                <a:spLocks noChangeArrowheads="1"/>
              </p:cNvSpPr>
              <p:nvPr/>
            </p:nvSpPr>
            <p:spPr bwMode="auto">
              <a:xfrm>
                <a:off x="557" y="2518"/>
                <a:ext cx="53" cy="87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A</a:t>
                </a:r>
                <a:endParaRPr kumimoji="0" lang="en-US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19" name="Rectangle 360"/>
              <p:cNvSpPr>
                <a:spLocks noChangeArrowheads="1"/>
              </p:cNvSpPr>
              <p:nvPr/>
            </p:nvSpPr>
            <p:spPr bwMode="auto">
              <a:xfrm>
                <a:off x="604" y="2518"/>
                <a:ext cx="36" cy="87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6</a:t>
                </a:r>
                <a:endParaRPr kumimoji="0" lang="en-US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20" name="Rectangle 361"/>
              <p:cNvSpPr>
                <a:spLocks noChangeArrowheads="1"/>
              </p:cNvSpPr>
              <p:nvPr/>
            </p:nvSpPr>
            <p:spPr bwMode="auto">
              <a:xfrm>
                <a:off x="408" y="2588"/>
                <a:ext cx="44" cy="87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P</a:t>
                </a:r>
                <a:endParaRPr kumimoji="0" lang="en-US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21" name="Rectangle 362"/>
              <p:cNvSpPr>
                <a:spLocks noChangeArrowheads="1"/>
              </p:cNvSpPr>
              <p:nvPr/>
            </p:nvSpPr>
            <p:spPr bwMode="auto">
              <a:xfrm>
                <a:off x="447" y="2588"/>
                <a:ext cx="36" cy="87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4</a:t>
                </a:r>
                <a:endParaRPr kumimoji="0" lang="en-US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22" name="Rectangle 363"/>
              <p:cNvSpPr>
                <a:spLocks noChangeArrowheads="1"/>
              </p:cNvSpPr>
              <p:nvPr/>
            </p:nvSpPr>
            <p:spPr bwMode="auto">
              <a:xfrm>
                <a:off x="487" y="2588"/>
                <a:ext cx="18" cy="87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.</a:t>
                </a:r>
                <a:endParaRPr kumimoji="0" lang="en-US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23" name="Rectangle 364"/>
              <p:cNvSpPr>
                <a:spLocks noChangeArrowheads="1"/>
              </p:cNvSpPr>
              <p:nvPr/>
            </p:nvSpPr>
            <p:spPr bwMode="auto">
              <a:xfrm>
                <a:off x="502" y="2588"/>
                <a:ext cx="36" cy="87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6</a:t>
                </a:r>
                <a:endParaRPr kumimoji="0" lang="en-US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24" name="Rectangle 365"/>
              <p:cNvSpPr>
                <a:spLocks noChangeArrowheads="1"/>
              </p:cNvSpPr>
              <p:nvPr/>
            </p:nvSpPr>
            <p:spPr bwMode="auto">
              <a:xfrm>
                <a:off x="534" y="2588"/>
                <a:ext cx="20" cy="87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/</a:t>
                </a:r>
                <a:endParaRPr kumimoji="0" lang="en-US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25" name="Rectangle 366"/>
              <p:cNvSpPr>
                <a:spLocks noChangeArrowheads="1"/>
              </p:cNvSpPr>
              <p:nvPr/>
            </p:nvSpPr>
            <p:spPr bwMode="auto">
              <a:xfrm>
                <a:off x="557" y="2588"/>
                <a:ext cx="53" cy="87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A</a:t>
                </a:r>
                <a:endParaRPr kumimoji="0" lang="en-US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26" name="Rectangle 367"/>
              <p:cNvSpPr>
                <a:spLocks noChangeArrowheads="1"/>
              </p:cNvSpPr>
              <p:nvPr/>
            </p:nvSpPr>
            <p:spPr bwMode="auto">
              <a:xfrm>
                <a:off x="604" y="2588"/>
                <a:ext cx="36" cy="87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7</a:t>
                </a:r>
                <a:endParaRPr kumimoji="0" lang="en-US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27" name="Rectangle 368"/>
              <p:cNvSpPr>
                <a:spLocks noChangeArrowheads="1"/>
              </p:cNvSpPr>
              <p:nvPr/>
            </p:nvSpPr>
            <p:spPr bwMode="auto">
              <a:xfrm>
                <a:off x="408" y="2659"/>
                <a:ext cx="44" cy="87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P</a:t>
                </a:r>
                <a:endParaRPr kumimoji="0" lang="en-US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28" name="Rectangle 369"/>
              <p:cNvSpPr>
                <a:spLocks noChangeArrowheads="1"/>
              </p:cNvSpPr>
              <p:nvPr/>
            </p:nvSpPr>
            <p:spPr bwMode="auto">
              <a:xfrm>
                <a:off x="447" y="2659"/>
                <a:ext cx="36" cy="87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4</a:t>
                </a:r>
                <a:endParaRPr kumimoji="0" lang="en-US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29" name="Rectangle 370"/>
              <p:cNvSpPr>
                <a:spLocks noChangeArrowheads="1"/>
              </p:cNvSpPr>
              <p:nvPr/>
            </p:nvSpPr>
            <p:spPr bwMode="auto">
              <a:xfrm>
                <a:off x="487" y="2659"/>
                <a:ext cx="18" cy="87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.</a:t>
                </a:r>
                <a:endParaRPr kumimoji="0" lang="en-US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30" name="Rectangle 371"/>
              <p:cNvSpPr>
                <a:spLocks noChangeArrowheads="1"/>
              </p:cNvSpPr>
              <p:nvPr/>
            </p:nvSpPr>
            <p:spPr bwMode="auto">
              <a:xfrm>
                <a:off x="502" y="2659"/>
                <a:ext cx="36" cy="87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5</a:t>
                </a:r>
                <a:endParaRPr kumimoji="0" lang="en-US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31" name="Rectangle 372"/>
              <p:cNvSpPr>
                <a:spLocks noChangeArrowheads="1"/>
              </p:cNvSpPr>
              <p:nvPr/>
            </p:nvSpPr>
            <p:spPr bwMode="auto">
              <a:xfrm>
                <a:off x="534" y="2659"/>
                <a:ext cx="20" cy="87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/</a:t>
                </a:r>
                <a:endParaRPr kumimoji="0" lang="en-US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32" name="Rectangle 373"/>
              <p:cNvSpPr>
                <a:spLocks noChangeArrowheads="1"/>
              </p:cNvSpPr>
              <p:nvPr/>
            </p:nvSpPr>
            <p:spPr bwMode="auto">
              <a:xfrm>
                <a:off x="557" y="2659"/>
                <a:ext cx="53" cy="87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A</a:t>
                </a:r>
                <a:endParaRPr kumimoji="0" lang="en-US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33" name="Rectangle 374"/>
              <p:cNvSpPr>
                <a:spLocks noChangeArrowheads="1"/>
              </p:cNvSpPr>
              <p:nvPr/>
            </p:nvSpPr>
            <p:spPr bwMode="auto">
              <a:xfrm>
                <a:off x="604" y="2659"/>
                <a:ext cx="36" cy="87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8</a:t>
                </a:r>
                <a:endParaRPr kumimoji="0" lang="en-US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34" name="Rectangle 375"/>
              <p:cNvSpPr>
                <a:spLocks noChangeArrowheads="1"/>
              </p:cNvSpPr>
              <p:nvPr/>
            </p:nvSpPr>
            <p:spPr bwMode="auto">
              <a:xfrm>
                <a:off x="392" y="2729"/>
                <a:ext cx="44" cy="87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P</a:t>
                </a:r>
                <a:endParaRPr kumimoji="0" lang="en-US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35" name="Rectangle 376"/>
              <p:cNvSpPr>
                <a:spLocks noChangeArrowheads="1"/>
              </p:cNvSpPr>
              <p:nvPr/>
            </p:nvSpPr>
            <p:spPr bwMode="auto">
              <a:xfrm>
                <a:off x="432" y="2729"/>
                <a:ext cx="36" cy="87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4</a:t>
                </a:r>
                <a:endParaRPr kumimoji="0" lang="en-US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36" name="Rectangle 377"/>
              <p:cNvSpPr>
                <a:spLocks noChangeArrowheads="1"/>
              </p:cNvSpPr>
              <p:nvPr/>
            </p:nvSpPr>
            <p:spPr bwMode="auto">
              <a:xfrm>
                <a:off x="463" y="2729"/>
                <a:ext cx="18" cy="87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.</a:t>
                </a:r>
                <a:endParaRPr kumimoji="0" lang="en-US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37" name="Rectangle 378"/>
              <p:cNvSpPr>
                <a:spLocks noChangeArrowheads="1"/>
              </p:cNvSpPr>
              <p:nvPr/>
            </p:nvSpPr>
            <p:spPr bwMode="auto">
              <a:xfrm>
                <a:off x="487" y="2729"/>
                <a:ext cx="36" cy="87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4</a:t>
                </a:r>
                <a:endParaRPr kumimoji="0" lang="en-US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38" name="Rectangle 379"/>
              <p:cNvSpPr>
                <a:spLocks noChangeArrowheads="1"/>
              </p:cNvSpPr>
              <p:nvPr/>
            </p:nvSpPr>
            <p:spPr bwMode="auto">
              <a:xfrm>
                <a:off x="518" y="2729"/>
                <a:ext cx="18" cy="87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</a:t>
                </a:r>
                <a:endParaRPr kumimoji="0" lang="en-US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39" name="Rectangle 380"/>
              <p:cNvSpPr>
                <a:spLocks noChangeArrowheads="1"/>
              </p:cNvSpPr>
              <p:nvPr/>
            </p:nvSpPr>
            <p:spPr bwMode="auto">
              <a:xfrm>
                <a:off x="534" y="2729"/>
                <a:ext cx="20" cy="87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/</a:t>
                </a:r>
                <a:endParaRPr kumimoji="0" lang="en-US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40" name="Rectangle 381"/>
              <p:cNvSpPr>
                <a:spLocks noChangeArrowheads="1"/>
              </p:cNvSpPr>
              <p:nvPr/>
            </p:nvSpPr>
            <p:spPr bwMode="auto">
              <a:xfrm>
                <a:off x="557" y="2729"/>
                <a:ext cx="53" cy="87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A</a:t>
                </a:r>
                <a:endParaRPr kumimoji="0" lang="en-US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41" name="Rectangle 382"/>
              <p:cNvSpPr>
                <a:spLocks noChangeArrowheads="1"/>
              </p:cNvSpPr>
              <p:nvPr/>
            </p:nvSpPr>
            <p:spPr bwMode="auto">
              <a:xfrm>
                <a:off x="604" y="2729"/>
                <a:ext cx="36" cy="87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9</a:t>
                </a:r>
                <a:endParaRPr kumimoji="0" lang="en-US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42" name="Rectangle 383"/>
              <p:cNvSpPr>
                <a:spLocks noChangeArrowheads="1"/>
              </p:cNvSpPr>
              <p:nvPr/>
            </p:nvSpPr>
            <p:spPr bwMode="auto">
              <a:xfrm>
                <a:off x="63" y="2800"/>
                <a:ext cx="44" cy="87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P</a:t>
                </a:r>
                <a:endParaRPr kumimoji="0" lang="en-US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43" name="Rectangle 384"/>
              <p:cNvSpPr>
                <a:spLocks noChangeArrowheads="1"/>
              </p:cNvSpPr>
              <p:nvPr/>
            </p:nvSpPr>
            <p:spPr bwMode="auto">
              <a:xfrm>
                <a:off x="102" y="2800"/>
                <a:ext cx="36" cy="87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4</a:t>
                </a:r>
                <a:endParaRPr kumimoji="0" lang="en-US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44" name="Rectangle 385"/>
              <p:cNvSpPr>
                <a:spLocks noChangeArrowheads="1"/>
              </p:cNvSpPr>
              <p:nvPr/>
            </p:nvSpPr>
            <p:spPr bwMode="auto">
              <a:xfrm>
                <a:off x="133" y="2800"/>
                <a:ext cx="18" cy="87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.</a:t>
                </a:r>
                <a:endParaRPr kumimoji="0" lang="en-US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45" name="Rectangle 386"/>
              <p:cNvSpPr>
                <a:spLocks noChangeArrowheads="1"/>
              </p:cNvSpPr>
              <p:nvPr/>
            </p:nvSpPr>
            <p:spPr bwMode="auto">
              <a:xfrm>
                <a:off x="157" y="2800"/>
                <a:ext cx="36" cy="87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3</a:t>
                </a:r>
                <a:endParaRPr kumimoji="0" lang="en-US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46" name="Rectangle 387"/>
              <p:cNvSpPr>
                <a:spLocks noChangeArrowheads="1"/>
              </p:cNvSpPr>
              <p:nvPr/>
            </p:nvSpPr>
            <p:spPr bwMode="auto">
              <a:xfrm>
                <a:off x="188" y="2800"/>
                <a:ext cx="18" cy="87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</a:t>
                </a:r>
                <a:endParaRPr kumimoji="0" lang="en-US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47" name="Rectangle 388"/>
              <p:cNvSpPr>
                <a:spLocks noChangeArrowheads="1"/>
              </p:cNvSpPr>
              <p:nvPr/>
            </p:nvSpPr>
            <p:spPr bwMode="auto">
              <a:xfrm>
                <a:off x="204" y="2800"/>
                <a:ext cx="20" cy="87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/</a:t>
                </a:r>
                <a:endParaRPr kumimoji="0" lang="en-US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48" name="Rectangle 389"/>
              <p:cNvSpPr>
                <a:spLocks noChangeArrowheads="1"/>
              </p:cNvSpPr>
              <p:nvPr/>
            </p:nvSpPr>
            <p:spPr bwMode="auto">
              <a:xfrm>
                <a:off x="228" y="2800"/>
                <a:ext cx="53" cy="87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R</a:t>
                </a:r>
                <a:endParaRPr kumimoji="0" lang="en-US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49" name="Rectangle 390"/>
              <p:cNvSpPr>
                <a:spLocks noChangeArrowheads="1"/>
              </p:cNvSpPr>
              <p:nvPr/>
            </p:nvSpPr>
            <p:spPr bwMode="auto">
              <a:xfrm>
                <a:off x="267" y="2800"/>
                <a:ext cx="48" cy="87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T</a:t>
                </a:r>
                <a:endParaRPr kumimoji="0" lang="en-US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50" name="Rectangle 391"/>
              <p:cNvSpPr>
                <a:spLocks noChangeArrowheads="1"/>
              </p:cNvSpPr>
              <p:nvPr/>
            </p:nvSpPr>
            <p:spPr bwMode="auto">
              <a:xfrm>
                <a:off x="314" y="2800"/>
                <a:ext cx="53" cy="87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C</a:t>
                </a:r>
                <a:endParaRPr kumimoji="0" lang="en-US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51" name="Rectangle 392"/>
              <p:cNvSpPr>
                <a:spLocks noChangeArrowheads="1"/>
              </p:cNvSpPr>
              <p:nvPr/>
            </p:nvSpPr>
            <p:spPr bwMode="auto">
              <a:xfrm>
                <a:off x="361" y="2800"/>
                <a:ext cx="53" cy="87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C</a:t>
                </a:r>
                <a:endParaRPr kumimoji="0" lang="en-US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52" name="Rectangle 393"/>
              <p:cNvSpPr>
                <a:spLocks noChangeArrowheads="1"/>
              </p:cNvSpPr>
              <p:nvPr/>
            </p:nvSpPr>
            <p:spPr bwMode="auto">
              <a:xfrm>
                <a:off x="408" y="2800"/>
                <a:ext cx="48" cy="87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L</a:t>
                </a:r>
                <a:endParaRPr kumimoji="0" lang="en-US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53" name="Rectangle 394"/>
              <p:cNvSpPr>
                <a:spLocks noChangeArrowheads="1"/>
              </p:cNvSpPr>
              <p:nvPr/>
            </p:nvSpPr>
            <p:spPr bwMode="auto">
              <a:xfrm>
                <a:off x="447" y="2800"/>
                <a:ext cx="57" cy="87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K</a:t>
                </a:r>
                <a:endParaRPr kumimoji="0" lang="en-US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54" name="Rectangle 395"/>
              <p:cNvSpPr>
                <a:spLocks noChangeArrowheads="1"/>
              </p:cNvSpPr>
              <p:nvPr/>
            </p:nvSpPr>
            <p:spPr bwMode="auto">
              <a:xfrm>
                <a:off x="502" y="2800"/>
                <a:ext cx="20" cy="87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/</a:t>
                </a:r>
                <a:endParaRPr kumimoji="0" lang="en-US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55" name="Rectangle 396"/>
              <p:cNvSpPr>
                <a:spLocks noChangeArrowheads="1"/>
              </p:cNvSpPr>
              <p:nvPr/>
            </p:nvSpPr>
            <p:spPr bwMode="auto">
              <a:xfrm>
                <a:off x="518" y="2800"/>
                <a:ext cx="53" cy="87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A</a:t>
                </a:r>
                <a:endParaRPr kumimoji="0" lang="en-US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56" name="Rectangle 397"/>
              <p:cNvSpPr>
                <a:spLocks noChangeArrowheads="1"/>
              </p:cNvSpPr>
              <p:nvPr/>
            </p:nvSpPr>
            <p:spPr bwMode="auto">
              <a:xfrm>
                <a:off x="573" y="2800"/>
                <a:ext cx="36" cy="87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1</a:t>
                </a:r>
                <a:endParaRPr kumimoji="0" lang="en-US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57" name="Rectangle 398"/>
              <p:cNvSpPr>
                <a:spLocks noChangeArrowheads="1"/>
              </p:cNvSpPr>
              <p:nvPr/>
            </p:nvSpPr>
            <p:spPr bwMode="auto">
              <a:xfrm>
                <a:off x="604" y="2800"/>
                <a:ext cx="36" cy="87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0</a:t>
                </a:r>
                <a:endParaRPr kumimoji="0" lang="en-US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58" name="Rectangle 399"/>
              <p:cNvSpPr>
                <a:spLocks noChangeArrowheads="1"/>
              </p:cNvSpPr>
              <p:nvPr/>
            </p:nvSpPr>
            <p:spPr bwMode="auto">
              <a:xfrm>
                <a:off x="71" y="2871"/>
                <a:ext cx="44" cy="87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P</a:t>
                </a:r>
                <a:endParaRPr kumimoji="0" lang="en-US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59" name="Rectangle 400"/>
              <p:cNvSpPr>
                <a:spLocks noChangeArrowheads="1"/>
              </p:cNvSpPr>
              <p:nvPr/>
            </p:nvSpPr>
            <p:spPr bwMode="auto">
              <a:xfrm>
                <a:off x="110" y="2871"/>
                <a:ext cx="36" cy="87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4</a:t>
                </a:r>
                <a:endParaRPr kumimoji="0" lang="en-US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60" name="Rectangle 401"/>
              <p:cNvSpPr>
                <a:spLocks noChangeArrowheads="1"/>
              </p:cNvSpPr>
              <p:nvPr/>
            </p:nvSpPr>
            <p:spPr bwMode="auto">
              <a:xfrm>
                <a:off x="149" y="2871"/>
                <a:ext cx="18" cy="87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.</a:t>
                </a:r>
                <a:endParaRPr kumimoji="0" lang="en-US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61" name="Rectangle 402"/>
              <p:cNvSpPr>
                <a:spLocks noChangeArrowheads="1"/>
              </p:cNvSpPr>
              <p:nvPr/>
            </p:nvSpPr>
            <p:spPr bwMode="auto">
              <a:xfrm>
                <a:off x="165" y="2871"/>
                <a:ext cx="36" cy="87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2</a:t>
                </a:r>
                <a:endParaRPr kumimoji="0" lang="en-US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62" name="Rectangle 403"/>
              <p:cNvSpPr>
                <a:spLocks noChangeArrowheads="1"/>
              </p:cNvSpPr>
              <p:nvPr/>
            </p:nvSpPr>
            <p:spPr bwMode="auto">
              <a:xfrm>
                <a:off x="204" y="2871"/>
                <a:ext cx="18" cy="87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</a:t>
                </a:r>
                <a:endParaRPr kumimoji="0" lang="en-US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63" name="Rectangle 404"/>
              <p:cNvSpPr>
                <a:spLocks noChangeArrowheads="1"/>
              </p:cNvSpPr>
              <p:nvPr/>
            </p:nvSpPr>
            <p:spPr bwMode="auto">
              <a:xfrm>
                <a:off x="220" y="2871"/>
                <a:ext cx="20" cy="87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/</a:t>
                </a:r>
                <a:endParaRPr kumimoji="0" lang="en-US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64" name="Rectangle 405"/>
              <p:cNvSpPr>
                <a:spLocks noChangeArrowheads="1"/>
              </p:cNvSpPr>
              <p:nvPr/>
            </p:nvSpPr>
            <p:spPr bwMode="auto">
              <a:xfrm>
                <a:off x="235" y="2871"/>
                <a:ext cx="48" cy="87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T</a:t>
                </a:r>
                <a:endParaRPr kumimoji="0" lang="en-US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54478" name="Rectangle 407"/>
            <p:cNvSpPr>
              <a:spLocks noChangeArrowheads="1"/>
            </p:cNvSpPr>
            <p:nvPr/>
          </p:nvSpPr>
          <p:spPr bwMode="auto">
            <a:xfrm>
              <a:off x="4159250" y="4503282"/>
              <a:ext cx="84138" cy="138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A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479" name="Rectangle 408"/>
            <p:cNvSpPr>
              <a:spLocks noChangeArrowheads="1"/>
            </p:cNvSpPr>
            <p:nvPr/>
          </p:nvSpPr>
          <p:spPr bwMode="auto">
            <a:xfrm>
              <a:off x="4246563" y="4503282"/>
              <a:ext cx="57150" cy="138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2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480" name="Rectangle 409"/>
            <p:cNvSpPr>
              <a:spLocks noChangeArrowheads="1"/>
            </p:cNvSpPr>
            <p:nvPr/>
          </p:nvSpPr>
          <p:spPr bwMode="auto">
            <a:xfrm>
              <a:off x="4295775" y="4503282"/>
              <a:ext cx="84138" cy="138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C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481" name="Rectangle 410"/>
            <p:cNvSpPr>
              <a:spLocks noChangeArrowheads="1"/>
            </p:cNvSpPr>
            <p:nvPr/>
          </p:nvSpPr>
          <p:spPr bwMode="auto">
            <a:xfrm>
              <a:off x="4370388" y="4503282"/>
              <a:ext cx="76200" cy="138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L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482" name="Rectangle 411"/>
            <p:cNvSpPr>
              <a:spLocks noChangeArrowheads="1"/>
            </p:cNvSpPr>
            <p:nvPr/>
          </p:nvSpPr>
          <p:spPr bwMode="auto">
            <a:xfrm>
              <a:off x="4445000" y="4503282"/>
              <a:ext cx="90488" cy="138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K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483" name="Rectangle 412"/>
            <p:cNvSpPr>
              <a:spLocks noChangeArrowheads="1"/>
            </p:cNvSpPr>
            <p:nvPr/>
          </p:nvSpPr>
          <p:spPr bwMode="auto">
            <a:xfrm>
              <a:off x="4519613" y="4503282"/>
              <a:ext cx="31750" cy="138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/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484" name="Rectangle 413"/>
            <p:cNvSpPr>
              <a:spLocks noChangeArrowheads="1"/>
            </p:cNvSpPr>
            <p:nvPr/>
          </p:nvSpPr>
          <p:spPr bwMode="auto">
            <a:xfrm>
              <a:off x="4557713" y="4503282"/>
              <a:ext cx="84138" cy="138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A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485" name="Rectangle 414"/>
            <p:cNvSpPr>
              <a:spLocks noChangeArrowheads="1"/>
            </p:cNvSpPr>
            <p:nvPr/>
          </p:nvSpPr>
          <p:spPr bwMode="auto">
            <a:xfrm>
              <a:off x="4632325" y="4503282"/>
              <a:ext cx="57150" cy="138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1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486" name="Rectangle 415"/>
            <p:cNvSpPr>
              <a:spLocks noChangeArrowheads="1"/>
            </p:cNvSpPr>
            <p:nvPr/>
          </p:nvSpPr>
          <p:spPr bwMode="auto">
            <a:xfrm>
              <a:off x="4681538" y="4503282"/>
              <a:ext cx="57150" cy="138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1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487" name="Rectangle 416"/>
            <p:cNvSpPr>
              <a:spLocks noChangeArrowheads="1"/>
            </p:cNvSpPr>
            <p:nvPr/>
          </p:nvSpPr>
          <p:spPr bwMode="auto">
            <a:xfrm>
              <a:off x="4321175" y="4614407"/>
              <a:ext cx="69850" cy="138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P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488" name="Rectangle 417"/>
            <p:cNvSpPr>
              <a:spLocks noChangeArrowheads="1"/>
            </p:cNvSpPr>
            <p:nvPr/>
          </p:nvSpPr>
          <p:spPr bwMode="auto">
            <a:xfrm>
              <a:off x="4383088" y="4614407"/>
              <a:ext cx="57150" cy="138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4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489" name="Rectangle 418"/>
            <p:cNvSpPr>
              <a:spLocks noChangeArrowheads="1"/>
            </p:cNvSpPr>
            <p:nvPr/>
          </p:nvSpPr>
          <p:spPr bwMode="auto">
            <a:xfrm>
              <a:off x="4432300" y="4614407"/>
              <a:ext cx="28575" cy="138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.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490" name="Rectangle 419"/>
            <p:cNvSpPr>
              <a:spLocks noChangeArrowheads="1"/>
            </p:cNvSpPr>
            <p:nvPr/>
          </p:nvSpPr>
          <p:spPr bwMode="auto">
            <a:xfrm>
              <a:off x="4457700" y="4614407"/>
              <a:ext cx="57150" cy="138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1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491" name="Rectangle 420"/>
            <p:cNvSpPr>
              <a:spLocks noChangeArrowheads="1"/>
            </p:cNvSpPr>
            <p:nvPr/>
          </p:nvSpPr>
          <p:spPr bwMode="auto">
            <a:xfrm>
              <a:off x="4519613" y="4614407"/>
              <a:ext cx="31750" cy="138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/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492" name="Rectangle 421"/>
            <p:cNvSpPr>
              <a:spLocks noChangeArrowheads="1"/>
            </p:cNvSpPr>
            <p:nvPr/>
          </p:nvSpPr>
          <p:spPr bwMode="auto">
            <a:xfrm>
              <a:off x="4545013" y="4614407"/>
              <a:ext cx="84138" cy="138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A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493" name="Rectangle 422"/>
            <p:cNvSpPr>
              <a:spLocks noChangeArrowheads="1"/>
            </p:cNvSpPr>
            <p:nvPr/>
          </p:nvSpPr>
          <p:spPr bwMode="auto">
            <a:xfrm>
              <a:off x="4632325" y="4614407"/>
              <a:ext cx="57150" cy="138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1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494" name="Rectangle 423"/>
            <p:cNvSpPr>
              <a:spLocks noChangeArrowheads="1"/>
            </p:cNvSpPr>
            <p:nvPr/>
          </p:nvSpPr>
          <p:spPr bwMode="auto">
            <a:xfrm>
              <a:off x="4681538" y="4614407"/>
              <a:ext cx="57150" cy="138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2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495" name="Rectangle 424"/>
            <p:cNvSpPr>
              <a:spLocks noChangeArrowheads="1"/>
            </p:cNvSpPr>
            <p:nvPr/>
          </p:nvSpPr>
          <p:spPr bwMode="auto">
            <a:xfrm>
              <a:off x="5747431" y="5043032"/>
              <a:ext cx="69850" cy="138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P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496" name="Rectangle 425"/>
            <p:cNvSpPr>
              <a:spLocks noChangeArrowheads="1"/>
            </p:cNvSpPr>
            <p:nvPr/>
          </p:nvSpPr>
          <p:spPr bwMode="auto">
            <a:xfrm>
              <a:off x="4383088" y="4727120"/>
              <a:ext cx="57150" cy="138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4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497" name="Rectangle 426"/>
            <p:cNvSpPr>
              <a:spLocks noChangeArrowheads="1"/>
            </p:cNvSpPr>
            <p:nvPr/>
          </p:nvSpPr>
          <p:spPr bwMode="auto">
            <a:xfrm>
              <a:off x="4432300" y="4727120"/>
              <a:ext cx="28575" cy="138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.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498" name="Rectangle 427"/>
            <p:cNvSpPr>
              <a:spLocks noChangeArrowheads="1"/>
            </p:cNvSpPr>
            <p:nvPr/>
          </p:nvSpPr>
          <p:spPr bwMode="auto">
            <a:xfrm>
              <a:off x="4457700" y="4727120"/>
              <a:ext cx="57150" cy="138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0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499" name="Rectangle 428"/>
            <p:cNvSpPr>
              <a:spLocks noChangeArrowheads="1"/>
            </p:cNvSpPr>
            <p:nvPr/>
          </p:nvSpPr>
          <p:spPr bwMode="auto">
            <a:xfrm>
              <a:off x="4519613" y="4727120"/>
              <a:ext cx="31750" cy="138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/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500" name="Rectangle 429"/>
            <p:cNvSpPr>
              <a:spLocks noChangeArrowheads="1"/>
            </p:cNvSpPr>
            <p:nvPr/>
          </p:nvSpPr>
          <p:spPr bwMode="auto">
            <a:xfrm>
              <a:off x="4545013" y="4727120"/>
              <a:ext cx="84138" cy="138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A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501" name="Rectangle 430"/>
            <p:cNvSpPr>
              <a:spLocks noChangeArrowheads="1"/>
            </p:cNvSpPr>
            <p:nvPr/>
          </p:nvSpPr>
          <p:spPr bwMode="auto">
            <a:xfrm>
              <a:off x="4632325" y="4727120"/>
              <a:ext cx="57150" cy="138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1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502" name="Rectangle 431"/>
            <p:cNvSpPr>
              <a:spLocks noChangeArrowheads="1"/>
            </p:cNvSpPr>
            <p:nvPr/>
          </p:nvSpPr>
          <p:spPr bwMode="auto">
            <a:xfrm>
              <a:off x="4681538" y="4727120"/>
              <a:ext cx="57150" cy="138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3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503" name="Rectangle 432"/>
            <p:cNvSpPr>
              <a:spLocks noChangeArrowheads="1"/>
            </p:cNvSpPr>
            <p:nvPr/>
          </p:nvSpPr>
          <p:spPr bwMode="auto">
            <a:xfrm>
              <a:off x="4233863" y="5062082"/>
              <a:ext cx="69850" cy="138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P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504" name="Rectangle 433"/>
            <p:cNvSpPr>
              <a:spLocks noChangeArrowheads="1"/>
            </p:cNvSpPr>
            <p:nvPr/>
          </p:nvSpPr>
          <p:spPr bwMode="auto">
            <a:xfrm>
              <a:off x="4295775" y="5062082"/>
              <a:ext cx="57150" cy="138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5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505" name="Rectangle 434"/>
            <p:cNvSpPr>
              <a:spLocks noChangeArrowheads="1"/>
            </p:cNvSpPr>
            <p:nvPr/>
          </p:nvSpPr>
          <p:spPr bwMode="auto">
            <a:xfrm>
              <a:off x="4344988" y="5062082"/>
              <a:ext cx="28575" cy="138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.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506" name="Rectangle 435"/>
            <p:cNvSpPr>
              <a:spLocks noChangeArrowheads="1"/>
            </p:cNvSpPr>
            <p:nvPr/>
          </p:nvSpPr>
          <p:spPr bwMode="auto">
            <a:xfrm>
              <a:off x="4370388" y="5062082"/>
              <a:ext cx="57150" cy="138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7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507" name="Rectangle 436"/>
            <p:cNvSpPr>
              <a:spLocks noChangeArrowheads="1"/>
            </p:cNvSpPr>
            <p:nvPr/>
          </p:nvSpPr>
          <p:spPr bwMode="auto">
            <a:xfrm>
              <a:off x="4432300" y="5062082"/>
              <a:ext cx="31750" cy="138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/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508" name="Rectangle 437"/>
            <p:cNvSpPr>
              <a:spLocks noChangeArrowheads="1"/>
            </p:cNvSpPr>
            <p:nvPr/>
          </p:nvSpPr>
          <p:spPr bwMode="auto">
            <a:xfrm>
              <a:off x="4457700" y="5062082"/>
              <a:ext cx="76200" cy="138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T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509" name="Rectangle 438"/>
            <p:cNvSpPr>
              <a:spLocks noChangeArrowheads="1"/>
            </p:cNvSpPr>
            <p:nvPr/>
          </p:nvSpPr>
          <p:spPr bwMode="auto">
            <a:xfrm>
              <a:off x="4519613" y="5062082"/>
              <a:ext cx="84138" cy="138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A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510" name="Rectangle 439"/>
            <p:cNvSpPr>
              <a:spLocks noChangeArrowheads="1"/>
            </p:cNvSpPr>
            <p:nvPr/>
          </p:nvSpPr>
          <p:spPr bwMode="auto">
            <a:xfrm>
              <a:off x="4606925" y="5062082"/>
              <a:ext cx="57150" cy="138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2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511" name="Rectangle 440"/>
            <p:cNvSpPr>
              <a:spLocks noChangeArrowheads="1"/>
            </p:cNvSpPr>
            <p:nvPr/>
          </p:nvSpPr>
          <p:spPr bwMode="auto">
            <a:xfrm>
              <a:off x="4657725" y="5062082"/>
              <a:ext cx="28575" cy="138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.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512" name="Rectangle 441"/>
            <p:cNvSpPr>
              <a:spLocks noChangeArrowheads="1"/>
            </p:cNvSpPr>
            <p:nvPr/>
          </p:nvSpPr>
          <p:spPr bwMode="auto">
            <a:xfrm>
              <a:off x="4681538" y="5062082"/>
              <a:ext cx="57150" cy="138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2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513" name="Rectangle 442"/>
            <p:cNvSpPr>
              <a:spLocks noChangeArrowheads="1"/>
            </p:cNvSpPr>
            <p:nvPr/>
          </p:nvSpPr>
          <p:spPr bwMode="auto">
            <a:xfrm>
              <a:off x="4233863" y="5174795"/>
              <a:ext cx="69850" cy="138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P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514" name="Rectangle 443"/>
            <p:cNvSpPr>
              <a:spLocks noChangeArrowheads="1"/>
            </p:cNvSpPr>
            <p:nvPr/>
          </p:nvSpPr>
          <p:spPr bwMode="auto">
            <a:xfrm>
              <a:off x="4295775" y="5174795"/>
              <a:ext cx="57150" cy="138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5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515" name="Rectangle 444"/>
            <p:cNvSpPr>
              <a:spLocks noChangeArrowheads="1"/>
            </p:cNvSpPr>
            <p:nvPr/>
          </p:nvSpPr>
          <p:spPr bwMode="auto">
            <a:xfrm>
              <a:off x="4344988" y="5174795"/>
              <a:ext cx="28575" cy="138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.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516" name="Rectangle 445"/>
            <p:cNvSpPr>
              <a:spLocks noChangeArrowheads="1"/>
            </p:cNvSpPr>
            <p:nvPr/>
          </p:nvSpPr>
          <p:spPr bwMode="auto">
            <a:xfrm>
              <a:off x="4370388" y="5174795"/>
              <a:ext cx="57150" cy="138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6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517" name="Rectangle 446"/>
            <p:cNvSpPr>
              <a:spLocks noChangeArrowheads="1"/>
            </p:cNvSpPr>
            <p:nvPr/>
          </p:nvSpPr>
          <p:spPr bwMode="auto">
            <a:xfrm>
              <a:off x="4432300" y="5174795"/>
              <a:ext cx="31750" cy="138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/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518" name="Rectangle 447"/>
            <p:cNvSpPr>
              <a:spLocks noChangeArrowheads="1"/>
            </p:cNvSpPr>
            <p:nvPr/>
          </p:nvSpPr>
          <p:spPr bwMode="auto">
            <a:xfrm>
              <a:off x="4457700" y="5174795"/>
              <a:ext cx="76200" cy="138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T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519" name="Rectangle 448"/>
            <p:cNvSpPr>
              <a:spLocks noChangeArrowheads="1"/>
            </p:cNvSpPr>
            <p:nvPr/>
          </p:nvSpPr>
          <p:spPr bwMode="auto">
            <a:xfrm>
              <a:off x="4519613" y="5174795"/>
              <a:ext cx="84138" cy="138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A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520" name="Rectangle 449"/>
            <p:cNvSpPr>
              <a:spLocks noChangeArrowheads="1"/>
            </p:cNvSpPr>
            <p:nvPr/>
          </p:nvSpPr>
          <p:spPr bwMode="auto">
            <a:xfrm>
              <a:off x="4606925" y="5174795"/>
              <a:ext cx="57150" cy="138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2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521" name="Rectangle 450"/>
            <p:cNvSpPr>
              <a:spLocks noChangeArrowheads="1"/>
            </p:cNvSpPr>
            <p:nvPr/>
          </p:nvSpPr>
          <p:spPr bwMode="auto">
            <a:xfrm>
              <a:off x="4657725" y="5174795"/>
              <a:ext cx="28575" cy="138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.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522" name="Rectangle 451"/>
            <p:cNvSpPr>
              <a:spLocks noChangeArrowheads="1"/>
            </p:cNvSpPr>
            <p:nvPr/>
          </p:nvSpPr>
          <p:spPr bwMode="auto">
            <a:xfrm>
              <a:off x="4681538" y="5174795"/>
              <a:ext cx="57150" cy="138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1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523" name="Rectangle 452"/>
            <p:cNvSpPr>
              <a:spLocks noChangeArrowheads="1"/>
            </p:cNvSpPr>
            <p:nvPr/>
          </p:nvSpPr>
          <p:spPr bwMode="auto">
            <a:xfrm>
              <a:off x="4370388" y="5287507"/>
              <a:ext cx="69850" cy="138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P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524" name="Rectangle 453"/>
            <p:cNvSpPr>
              <a:spLocks noChangeArrowheads="1"/>
            </p:cNvSpPr>
            <p:nvPr/>
          </p:nvSpPr>
          <p:spPr bwMode="auto">
            <a:xfrm>
              <a:off x="4432300" y="5287507"/>
              <a:ext cx="57150" cy="138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5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525" name="Rectangle 454"/>
            <p:cNvSpPr>
              <a:spLocks noChangeArrowheads="1"/>
            </p:cNvSpPr>
            <p:nvPr/>
          </p:nvSpPr>
          <p:spPr bwMode="auto">
            <a:xfrm>
              <a:off x="4495800" y="5287507"/>
              <a:ext cx="28575" cy="138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.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526" name="Rectangle 455"/>
            <p:cNvSpPr>
              <a:spLocks noChangeArrowheads="1"/>
            </p:cNvSpPr>
            <p:nvPr/>
          </p:nvSpPr>
          <p:spPr bwMode="auto">
            <a:xfrm>
              <a:off x="4519613" y="5287507"/>
              <a:ext cx="57150" cy="138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5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527" name="Rectangle 456"/>
            <p:cNvSpPr>
              <a:spLocks noChangeArrowheads="1"/>
            </p:cNvSpPr>
            <p:nvPr/>
          </p:nvSpPr>
          <p:spPr bwMode="auto">
            <a:xfrm>
              <a:off x="4570413" y="5287507"/>
              <a:ext cx="31750" cy="138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/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528" name="Rectangle 457"/>
            <p:cNvSpPr>
              <a:spLocks noChangeArrowheads="1"/>
            </p:cNvSpPr>
            <p:nvPr/>
          </p:nvSpPr>
          <p:spPr bwMode="auto">
            <a:xfrm>
              <a:off x="4606925" y="5287507"/>
              <a:ext cx="84138" cy="138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A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529" name="Rectangle 458"/>
            <p:cNvSpPr>
              <a:spLocks noChangeArrowheads="1"/>
            </p:cNvSpPr>
            <p:nvPr/>
          </p:nvSpPr>
          <p:spPr bwMode="auto">
            <a:xfrm>
              <a:off x="4681538" y="5287507"/>
              <a:ext cx="57150" cy="138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0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530" name="Rectangle 459"/>
            <p:cNvSpPr>
              <a:spLocks noChangeArrowheads="1"/>
            </p:cNvSpPr>
            <p:nvPr/>
          </p:nvSpPr>
          <p:spPr bwMode="auto">
            <a:xfrm>
              <a:off x="4370388" y="5398632"/>
              <a:ext cx="69850" cy="138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P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531" name="Rectangle 460"/>
            <p:cNvSpPr>
              <a:spLocks noChangeArrowheads="1"/>
            </p:cNvSpPr>
            <p:nvPr/>
          </p:nvSpPr>
          <p:spPr bwMode="auto">
            <a:xfrm>
              <a:off x="4432300" y="5398632"/>
              <a:ext cx="57150" cy="138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5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532" name="Rectangle 461"/>
            <p:cNvSpPr>
              <a:spLocks noChangeArrowheads="1"/>
            </p:cNvSpPr>
            <p:nvPr/>
          </p:nvSpPr>
          <p:spPr bwMode="auto">
            <a:xfrm>
              <a:off x="4495800" y="5398632"/>
              <a:ext cx="28575" cy="138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.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533" name="Rectangle 462"/>
            <p:cNvSpPr>
              <a:spLocks noChangeArrowheads="1"/>
            </p:cNvSpPr>
            <p:nvPr/>
          </p:nvSpPr>
          <p:spPr bwMode="auto">
            <a:xfrm>
              <a:off x="4519613" y="5398632"/>
              <a:ext cx="57150" cy="138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4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534" name="Rectangle 463"/>
            <p:cNvSpPr>
              <a:spLocks noChangeArrowheads="1"/>
            </p:cNvSpPr>
            <p:nvPr/>
          </p:nvSpPr>
          <p:spPr bwMode="auto">
            <a:xfrm>
              <a:off x="4570413" y="5398632"/>
              <a:ext cx="31750" cy="138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/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535" name="Rectangle 464"/>
            <p:cNvSpPr>
              <a:spLocks noChangeArrowheads="1"/>
            </p:cNvSpPr>
            <p:nvPr/>
          </p:nvSpPr>
          <p:spPr bwMode="auto">
            <a:xfrm>
              <a:off x="4606925" y="5398632"/>
              <a:ext cx="84138" cy="138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A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536" name="Rectangle 465"/>
            <p:cNvSpPr>
              <a:spLocks noChangeArrowheads="1"/>
            </p:cNvSpPr>
            <p:nvPr/>
          </p:nvSpPr>
          <p:spPr bwMode="auto">
            <a:xfrm>
              <a:off x="4681538" y="5398632"/>
              <a:ext cx="57150" cy="138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1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537" name="Rectangle 466"/>
            <p:cNvSpPr>
              <a:spLocks noChangeArrowheads="1"/>
            </p:cNvSpPr>
            <p:nvPr/>
          </p:nvSpPr>
          <p:spPr bwMode="auto">
            <a:xfrm>
              <a:off x="4370388" y="5511345"/>
              <a:ext cx="69850" cy="138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P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538" name="Rectangle 467"/>
            <p:cNvSpPr>
              <a:spLocks noChangeArrowheads="1"/>
            </p:cNvSpPr>
            <p:nvPr/>
          </p:nvSpPr>
          <p:spPr bwMode="auto">
            <a:xfrm>
              <a:off x="4432300" y="5511345"/>
              <a:ext cx="57150" cy="138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5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539" name="Rectangle 468"/>
            <p:cNvSpPr>
              <a:spLocks noChangeArrowheads="1"/>
            </p:cNvSpPr>
            <p:nvPr/>
          </p:nvSpPr>
          <p:spPr bwMode="auto">
            <a:xfrm>
              <a:off x="4495800" y="5511345"/>
              <a:ext cx="28575" cy="138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.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540" name="Rectangle 469"/>
            <p:cNvSpPr>
              <a:spLocks noChangeArrowheads="1"/>
            </p:cNvSpPr>
            <p:nvPr/>
          </p:nvSpPr>
          <p:spPr bwMode="auto">
            <a:xfrm>
              <a:off x="4519613" y="5511345"/>
              <a:ext cx="57150" cy="138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3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541" name="Rectangle 470"/>
            <p:cNvSpPr>
              <a:spLocks noChangeArrowheads="1"/>
            </p:cNvSpPr>
            <p:nvPr/>
          </p:nvSpPr>
          <p:spPr bwMode="auto">
            <a:xfrm>
              <a:off x="4570413" y="5511345"/>
              <a:ext cx="31750" cy="138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/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542" name="Rectangle 471"/>
            <p:cNvSpPr>
              <a:spLocks noChangeArrowheads="1"/>
            </p:cNvSpPr>
            <p:nvPr/>
          </p:nvSpPr>
          <p:spPr bwMode="auto">
            <a:xfrm>
              <a:off x="4606925" y="5511345"/>
              <a:ext cx="84138" cy="138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A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543" name="Rectangle 472"/>
            <p:cNvSpPr>
              <a:spLocks noChangeArrowheads="1"/>
            </p:cNvSpPr>
            <p:nvPr/>
          </p:nvSpPr>
          <p:spPr bwMode="auto">
            <a:xfrm>
              <a:off x="4681538" y="5511345"/>
              <a:ext cx="57150" cy="138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2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544" name="Rectangle 473"/>
            <p:cNvSpPr>
              <a:spLocks noChangeArrowheads="1"/>
            </p:cNvSpPr>
            <p:nvPr/>
          </p:nvSpPr>
          <p:spPr bwMode="auto">
            <a:xfrm>
              <a:off x="4370388" y="5622470"/>
              <a:ext cx="69850" cy="138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P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545" name="Rectangle 474"/>
            <p:cNvSpPr>
              <a:spLocks noChangeArrowheads="1"/>
            </p:cNvSpPr>
            <p:nvPr/>
          </p:nvSpPr>
          <p:spPr bwMode="auto">
            <a:xfrm>
              <a:off x="4432300" y="5622470"/>
              <a:ext cx="57150" cy="138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5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546" name="Rectangle 475"/>
            <p:cNvSpPr>
              <a:spLocks noChangeArrowheads="1"/>
            </p:cNvSpPr>
            <p:nvPr/>
          </p:nvSpPr>
          <p:spPr bwMode="auto">
            <a:xfrm>
              <a:off x="4495800" y="5622470"/>
              <a:ext cx="28575" cy="138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.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547" name="Rectangle 476"/>
            <p:cNvSpPr>
              <a:spLocks noChangeArrowheads="1"/>
            </p:cNvSpPr>
            <p:nvPr/>
          </p:nvSpPr>
          <p:spPr bwMode="auto">
            <a:xfrm>
              <a:off x="4519613" y="5622470"/>
              <a:ext cx="57150" cy="138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2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548" name="Rectangle 477"/>
            <p:cNvSpPr>
              <a:spLocks noChangeArrowheads="1"/>
            </p:cNvSpPr>
            <p:nvPr/>
          </p:nvSpPr>
          <p:spPr bwMode="auto">
            <a:xfrm>
              <a:off x="4570413" y="5622470"/>
              <a:ext cx="31750" cy="138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/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549" name="Rectangle 478"/>
            <p:cNvSpPr>
              <a:spLocks noChangeArrowheads="1"/>
            </p:cNvSpPr>
            <p:nvPr/>
          </p:nvSpPr>
          <p:spPr bwMode="auto">
            <a:xfrm>
              <a:off x="4606925" y="5622470"/>
              <a:ext cx="84138" cy="138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A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550" name="Rectangle 479"/>
            <p:cNvSpPr>
              <a:spLocks noChangeArrowheads="1"/>
            </p:cNvSpPr>
            <p:nvPr/>
          </p:nvSpPr>
          <p:spPr bwMode="auto">
            <a:xfrm>
              <a:off x="4681538" y="5622470"/>
              <a:ext cx="57150" cy="138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3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551" name="Rectangle 480"/>
            <p:cNvSpPr>
              <a:spLocks noChangeArrowheads="1"/>
            </p:cNvSpPr>
            <p:nvPr/>
          </p:nvSpPr>
          <p:spPr bwMode="auto">
            <a:xfrm>
              <a:off x="4370388" y="5735182"/>
              <a:ext cx="69850" cy="138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P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552" name="Rectangle 481"/>
            <p:cNvSpPr>
              <a:spLocks noChangeArrowheads="1"/>
            </p:cNvSpPr>
            <p:nvPr/>
          </p:nvSpPr>
          <p:spPr bwMode="auto">
            <a:xfrm>
              <a:off x="4432300" y="5735182"/>
              <a:ext cx="57150" cy="138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5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553" name="Rectangle 482"/>
            <p:cNvSpPr>
              <a:spLocks noChangeArrowheads="1"/>
            </p:cNvSpPr>
            <p:nvPr/>
          </p:nvSpPr>
          <p:spPr bwMode="auto">
            <a:xfrm>
              <a:off x="4495800" y="5735182"/>
              <a:ext cx="28575" cy="138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.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554" name="Rectangle 483"/>
            <p:cNvSpPr>
              <a:spLocks noChangeArrowheads="1"/>
            </p:cNvSpPr>
            <p:nvPr/>
          </p:nvSpPr>
          <p:spPr bwMode="auto">
            <a:xfrm>
              <a:off x="4519613" y="5735182"/>
              <a:ext cx="57150" cy="138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1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555" name="Rectangle 484"/>
            <p:cNvSpPr>
              <a:spLocks noChangeArrowheads="1"/>
            </p:cNvSpPr>
            <p:nvPr/>
          </p:nvSpPr>
          <p:spPr bwMode="auto">
            <a:xfrm>
              <a:off x="4570413" y="5735182"/>
              <a:ext cx="31750" cy="138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/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556" name="Rectangle 485"/>
            <p:cNvSpPr>
              <a:spLocks noChangeArrowheads="1"/>
            </p:cNvSpPr>
            <p:nvPr/>
          </p:nvSpPr>
          <p:spPr bwMode="auto">
            <a:xfrm>
              <a:off x="4606925" y="5735182"/>
              <a:ext cx="84138" cy="138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A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557" name="Rectangle 486"/>
            <p:cNvSpPr>
              <a:spLocks noChangeArrowheads="1"/>
            </p:cNvSpPr>
            <p:nvPr/>
          </p:nvSpPr>
          <p:spPr bwMode="auto">
            <a:xfrm>
              <a:off x="4681538" y="5735182"/>
              <a:ext cx="57150" cy="138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4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558" name="Rectangle 487"/>
            <p:cNvSpPr>
              <a:spLocks noChangeArrowheads="1"/>
            </p:cNvSpPr>
            <p:nvPr/>
          </p:nvSpPr>
          <p:spPr bwMode="auto">
            <a:xfrm>
              <a:off x="4370388" y="5846307"/>
              <a:ext cx="69850" cy="138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P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559" name="Rectangle 488"/>
            <p:cNvSpPr>
              <a:spLocks noChangeArrowheads="1"/>
            </p:cNvSpPr>
            <p:nvPr/>
          </p:nvSpPr>
          <p:spPr bwMode="auto">
            <a:xfrm>
              <a:off x="4432300" y="5846307"/>
              <a:ext cx="57150" cy="138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5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560" name="Rectangle 489"/>
            <p:cNvSpPr>
              <a:spLocks noChangeArrowheads="1"/>
            </p:cNvSpPr>
            <p:nvPr/>
          </p:nvSpPr>
          <p:spPr bwMode="auto">
            <a:xfrm>
              <a:off x="4495800" y="5846307"/>
              <a:ext cx="28575" cy="138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.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561" name="Rectangle 490"/>
            <p:cNvSpPr>
              <a:spLocks noChangeArrowheads="1"/>
            </p:cNvSpPr>
            <p:nvPr/>
          </p:nvSpPr>
          <p:spPr bwMode="auto">
            <a:xfrm>
              <a:off x="4519613" y="5846307"/>
              <a:ext cx="57150" cy="138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0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562" name="Rectangle 491"/>
            <p:cNvSpPr>
              <a:spLocks noChangeArrowheads="1"/>
            </p:cNvSpPr>
            <p:nvPr/>
          </p:nvSpPr>
          <p:spPr bwMode="auto">
            <a:xfrm>
              <a:off x="4570413" y="5846307"/>
              <a:ext cx="31750" cy="138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/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563" name="Rectangle 492"/>
            <p:cNvSpPr>
              <a:spLocks noChangeArrowheads="1"/>
            </p:cNvSpPr>
            <p:nvPr/>
          </p:nvSpPr>
          <p:spPr bwMode="auto">
            <a:xfrm>
              <a:off x="4606925" y="5846307"/>
              <a:ext cx="84138" cy="138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A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564" name="Rectangle 493"/>
            <p:cNvSpPr>
              <a:spLocks noChangeArrowheads="1"/>
            </p:cNvSpPr>
            <p:nvPr/>
          </p:nvSpPr>
          <p:spPr bwMode="auto">
            <a:xfrm>
              <a:off x="4681538" y="5846307"/>
              <a:ext cx="57150" cy="138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5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565" name="Line 494"/>
            <p:cNvSpPr>
              <a:spLocks noChangeShapeType="1"/>
            </p:cNvSpPr>
            <p:nvPr/>
          </p:nvSpPr>
          <p:spPr bwMode="auto">
            <a:xfrm>
              <a:off x="5081588" y="4714420"/>
              <a:ext cx="198438" cy="0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4566" name="Freeform 495"/>
            <p:cNvSpPr>
              <a:spLocks/>
            </p:cNvSpPr>
            <p:nvPr/>
          </p:nvSpPr>
          <p:spPr bwMode="auto">
            <a:xfrm>
              <a:off x="5267325" y="4689020"/>
              <a:ext cx="74613" cy="61913"/>
            </a:xfrm>
            <a:custGeom>
              <a:avLst/>
              <a:gdLst>
                <a:gd name="T0" fmla="*/ 12700 w 47"/>
                <a:gd name="T1" fmla="*/ 25400 h 39"/>
                <a:gd name="T2" fmla="*/ 0 w 47"/>
                <a:gd name="T3" fmla="*/ 0 h 39"/>
                <a:gd name="T4" fmla="*/ 74613 w 47"/>
                <a:gd name="T5" fmla="*/ 25400 h 39"/>
                <a:gd name="T6" fmla="*/ 0 w 47"/>
                <a:gd name="T7" fmla="*/ 61913 h 39"/>
                <a:gd name="T8" fmla="*/ 12700 w 47"/>
                <a:gd name="T9" fmla="*/ 25400 h 3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7" h="39">
                  <a:moveTo>
                    <a:pt x="8" y="16"/>
                  </a:moveTo>
                  <a:lnTo>
                    <a:pt x="0" y="0"/>
                  </a:lnTo>
                  <a:lnTo>
                    <a:pt x="47" y="16"/>
                  </a:lnTo>
                  <a:lnTo>
                    <a:pt x="0" y="39"/>
                  </a:lnTo>
                  <a:lnTo>
                    <a:pt x="8" y="16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4567" name="Line 496"/>
            <p:cNvSpPr>
              <a:spLocks noChangeShapeType="1"/>
            </p:cNvSpPr>
            <p:nvPr/>
          </p:nvSpPr>
          <p:spPr bwMode="auto">
            <a:xfrm>
              <a:off x="5081588" y="4825545"/>
              <a:ext cx="198438" cy="0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4568" name="Freeform 497"/>
            <p:cNvSpPr>
              <a:spLocks/>
            </p:cNvSpPr>
            <p:nvPr/>
          </p:nvSpPr>
          <p:spPr bwMode="auto">
            <a:xfrm>
              <a:off x="5267325" y="4801732"/>
              <a:ext cx="74613" cy="61913"/>
            </a:xfrm>
            <a:custGeom>
              <a:avLst/>
              <a:gdLst>
                <a:gd name="T0" fmla="*/ 12700 w 47"/>
                <a:gd name="T1" fmla="*/ 23813 h 39"/>
                <a:gd name="T2" fmla="*/ 0 w 47"/>
                <a:gd name="T3" fmla="*/ 0 h 39"/>
                <a:gd name="T4" fmla="*/ 74613 w 47"/>
                <a:gd name="T5" fmla="*/ 23813 h 39"/>
                <a:gd name="T6" fmla="*/ 0 w 47"/>
                <a:gd name="T7" fmla="*/ 61913 h 39"/>
                <a:gd name="T8" fmla="*/ 12700 w 47"/>
                <a:gd name="T9" fmla="*/ 23813 h 3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7" h="39">
                  <a:moveTo>
                    <a:pt x="8" y="15"/>
                  </a:moveTo>
                  <a:lnTo>
                    <a:pt x="0" y="0"/>
                  </a:lnTo>
                  <a:lnTo>
                    <a:pt x="47" y="15"/>
                  </a:lnTo>
                  <a:lnTo>
                    <a:pt x="0" y="39"/>
                  </a:lnTo>
                  <a:lnTo>
                    <a:pt x="8" y="15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4569" name="Line 498"/>
            <p:cNvSpPr>
              <a:spLocks noChangeShapeType="1"/>
            </p:cNvSpPr>
            <p:nvPr/>
          </p:nvSpPr>
          <p:spPr bwMode="auto">
            <a:xfrm>
              <a:off x="5081588" y="4041320"/>
              <a:ext cx="198438" cy="0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4570" name="Freeform 499"/>
            <p:cNvSpPr>
              <a:spLocks/>
            </p:cNvSpPr>
            <p:nvPr/>
          </p:nvSpPr>
          <p:spPr bwMode="auto">
            <a:xfrm>
              <a:off x="5267325" y="4017507"/>
              <a:ext cx="74613" cy="61913"/>
            </a:xfrm>
            <a:custGeom>
              <a:avLst/>
              <a:gdLst>
                <a:gd name="T0" fmla="*/ 12700 w 47"/>
                <a:gd name="T1" fmla="*/ 23813 h 39"/>
                <a:gd name="T2" fmla="*/ 0 w 47"/>
                <a:gd name="T3" fmla="*/ 0 h 39"/>
                <a:gd name="T4" fmla="*/ 74613 w 47"/>
                <a:gd name="T5" fmla="*/ 23813 h 39"/>
                <a:gd name="T6" fmla="*/ 0 w 47"/>
                <a:gd name="T7" fmla="*/ 61913 h 39"/>
                <a:gd name="T8" fmla="*/ 12700 w 47"/>
                <a:gd name="T9" fmla="*/ 23813 h 3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7" h="39">
                  <a:moveTo>
                    <a:pt x="8" y="15"/>
                  </a:moveTo>
                  <a:lnTo>
                    <a:pt x="0" y="0"/>
                  </a:lnTo>
                  <a:lnTo>
                    <a:pt x="47" y="15"/>
                  </a:lnTo>
                  <a:lnTo>
                    <a:pt x="0" y="39"/>
                  </a:lnTo>
                  <a:lnTo>
                    <a:pt x="8" y="15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4571" name="Line 500"/>
            <p:cNvSpPr>
              <a:spLocks noChangeShapeType="1"/>
            </p:cNvSpPr>
            <p:nvPr/>
          </p:nvSpPr>
          <p:spPr bwMode="auto">
            <a:xfrm>
              <a:off x="5081588" y="4154032"/>
              <a:ext cx="198438" cy="0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4572" name="Freeform 501"/>
            <p:cNvSpPr>
              <a:spLocks/>
            </p:cNvSpPr>
            <p:nvPr/>
          </p:nvSpPr>
          <p:spPr bwMode="auto">
            <a:xfrm>
              <a:off x="5267325" y="4128632"/>
              <a:ext cx="74613" cy="63500"/>
            </a:xfrm>
            <a:custGeom>
              <a:avLst/>
              <a:gdLst>
                <a:gd name="T0" fmla="*/ 12700 w 47"/>
                <a:gd name="T1" fmla="*/ 25400 h 40"/>
                <a:gd name="T2" fmla="*/ 0 w 47"/>
                <a:gd name="T3" fmla="*/ 0 h 40"/>
                <a:gd name="T4" fmla="*/ 74613 w 47"/>
                <a:gd name="T5" fmla="*/ 25400 h 40"/>
                <a:gd name="T6" fmla="*/ 0 w 47"/>
                <a:gd name="T7" fmla="*/ 63500 h 40"/>
                <a:gd name="T8" fmla="*/ 12700 w 47"/>
                <a:gd name="T9" fmla="*/ 25400 h 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7" h="40">
                  <a:moveTo>
                    <a:pt x="8" y="16"/>
                  </a:moveTo>
                  <a:lnTo>
                    <a:pt x="0" y="0"/>
                  </a:lnTo>
                  <a:lnTo>
                    <a:pt x="47" y="16"/>
                  </a:lnTo>
                  <a:lnTo>
                    <a:pt x="0" y="40"/>
                  </a:lnTo>
                  <a:lnTo>
                    <a:pt x="8" y="16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4573" name="Rectangle 502"/>
            <p:cNvSpPr>
              <a:spLocks noChangeArrowheads="1"/>
            </p:cNvSpPr>
            <p:nvPr/>
          </p:nvSpPr>
          <p:spPr bwMode="auto">
            <a:xfrm>
              <a:off x="5367338" y="1752145"/>
              <a:ext cx="673100" cy="422275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574" name="Rectangle 503"/>
            <p:cNvSpPr>
              <a:spLocks noChangeArrowheads="1"/>
            </p:cNvSpPr>
            <p:nvPr/>
          </p:nvSpPr>
          <p:spPr bwMode="auto">
            <a:xfrm>
              <a:off x="5373688" y="1758495"/>
              <a:ext cx="660400" cy="409575"/>
            </a:xfrm>
            <a:prstGeom prst="rect">
              <a:avLst/>
            </a:prstGeom>
            <a:noFill/>
            <a:ln w="127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575" name="Rectangle 504"/>
            <p:cNvSpPr>
              <a:spLocks noChangeArrowheads="1"/>
            </p:cNvSpPr>
            <p:nvPr/>
          </p:nvSpPr>
          <p:spPr bwMode="auto">
            <a:xfrm>
              <a:off x="5367338" y="5100182"/>
              <a:ext cx="673100" cy="22383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576" name="Rectangle 505"/>
            <p:cNvSpPr>
              <a:spLocks noChangeArrowheads="1"/>
            </p:cNvSpPr>
            <p:nvPr/>
          </p:nvSpPr>
          <p:spPr bwMode="auto">
            <a:xfrm>
              <a:off x="5373688" y="5106532"/>
              <a:ext cx="660400" cy="211138"/>
            </a:xfrm>
            <a:prstGeom prst="rect">
              <a:avLst/>
            </a:prstGeom>
            <a:noFill/>
            <a:ln w="127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577" name="Rectangle 506"/>
            <p:cNvSpPr>
              <a:spLocks noChangeArrowheads="1"/>
            </p:cNvSpPr>
            <p:nvPr/>
          </p:nvSpPr>
          <p:spPr bwMode="auto">
            <a:xfrm>
              <a:off x="5367338" y="2212520"/>
              <a:ext cx="673100" cy="385763"/>
            </a:xfrm>
            <a:prstGeom prst="rect">
              <a:avLst/>
            </a:prstGeom>
            <a:solidFill>
              <a:srgbClr val="FF9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578" name="Rectangle 507"/>
            <p:cNvSpPr>
              <a:spLocks noChangeArrowheads="1"/>
            </p:cNvSpPr>
            <p:nvPr/>
          </p:nvSpPr>
          <p:spPr bwMode="auto">
            <a:xfrm>
              <a:off x="5373688" y="2218870"/>
              <a:ext cx="660400" cy="373063"/>
            </a:xfrm>
            <a:prstGeom prst="rect">
              <a:avLst/>
            </a:prstGeom>
            <a:noFill/>
            <a:ln w="127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579" name="Rectangle 508"/>
            <p:cNvSpPr>
              <a:spLocks noChangeArrowheads="1"/>
            </p:cNvSpPr>
            <p:nvPr/>
          </p:nvSpPr>
          <p:spPr bwMode="auto">
            <a:xfrm>
              <a:off x="5541963" y="2312532"/>
              <a:ext cx="57150" cy="153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e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580" name="Rectangle 509"/>
            <p:cNvSpPr>
              <a:spLocks noChangeArrowheads="1"/>
            </p:cNvSpPr>
            <p:nvPr/>
          </p:nvSpPr>
          <p:spPr bwMode="auto">
            <a:xfrm>
              <a:off x="5591175" y="2312532"/>
              <a:ext cx="93663" cy="153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U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581" name="Rectangle 510"/>
            <p:cNvSpPr>
              <a:spLocks noChangeArrowheads="1"/>
            </p:cNvSpPr>
            <p:nvPr/>
          </p:nvSpPr>
          <p:spPr bwMode="auto">
            <a:xfrm>
              <a:off x="5691188" y="2312532"/>
              <a:ext cx="69850" cy="153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S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582" name="Rectangle 511"/>
            <p:cNvSpPr>
              <a:spLocks noChangeArrowheads="1"/>
            </p:cNvSpPr>
            <p:nvPr/>
          </p:nvSpPr>
          <p:spPr bwMode="auto">
            <a:xfrm>
              <a:off x="5753100" y="2312532"/>
              <a:ext cx="93663" cy="153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C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583" name="Rectangle 512"/>
            <p:cNvSpPr>
              <a:spLocks noChangeArrowheads="1"/>
            </p:cNvSpPr>
            <p:nvPr/>
          </p:nvSpPr>
          <p:spPr bwMode="auto">
            <a:xfrm>
              <a:off x="5840413" y="2312532"/>
              <a:ext cx="49213" cy="153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I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584" name="Rectangle 513"/>
            <p:cNvSpPr>
              <a:spLocks noChangeArrowheads="1"/>
            </p:cNvSpPr>
            <p:nvPr/>
          </p:nvSpPr>
          <p:spPr bwMode="auto">
            <a:xfrm>
              <a:off x="8034338" y="582157"/>
              <a:ext cx="69850" cy="138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P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585" name="Rectangle 514"/>
            <p:cNvSpPr>
              <a:spLocks noChangeArrowheads="1"/>
            </p:cNvSpPr>
            <p:nvPr/>
          </p:nvSpPr>
          <p:spPr bwMode="auto">
            <a:xfrm>
              <a:off x="8096250" y="582157"/>
              <a:ext cx="57150" cy="138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6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586" name="Rectangle 515"/>
            <p:cNvSpPr>
              <a:spLocks noChangeArrowheads="1"/>
            </p:cNvSpPr>
            <p:nvPr/>
          </p:nvSpPr>
          <p:spPr bwMode="auto">
            <a:xfrm>
              <a:off x="8158163" y="582157"/>
              <a:ext cx="28575" cy="138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.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587" name="Rectangle 516"/>
            <p:cNvSpPr>
              <a:spLocks noChangeArrowheads="1"/>
            </p:cNvSpPr>
            <p:nvPr/>
          </p:nvSpPr>
          <p:spPr bwMode="auto">
            <a:xfrm>
              <a:off x="8183563" y="582157"/>
              <a:ext cx="57150" cy="138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7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588" name="Rectangle 517"/>
            <p:cNvSpPr>
              <a:spLocks noChangeArrowheads="1"/>
            </p:cNvSpPr>
            <p:nvPr/>
          </p:nvSpPr>
          <p:spPr bwMode="auto">
            <a:xfrm>
              <a:off x="8245475" y="582157"/>
              <a:ext cx="31750" cy="138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/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589" name="Rectangle 518"/>
            <p:cNvSpPr>
              <a:spLocks noChangeArrowheads="1"/>
            </p:cNvSpPr>
            <p:nvPr/>
          </p:nvSpPr>
          <p:spPr bwMode="auto">
            <a:xfrm>
              <a:off x="8270875" y="582157"/>
              <a:ext cx="76200" cy="138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T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590" name="Rectangle 519"/>
            <p:cNvSpPr>
              <a:spLocks noChangeArrowheads="1"/>
            </p:cNvSpPr>
            <p:nvPr/>
          </p:nvSpPr>
          <p:spPr bwMode="auto">
            <a:xfrm>
              <a:off x="8332788" y="582157"/>
              <a:ext cx="84138" cy="138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A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591" name="Rectangle 520"/>
            <p:cNvSpPr>
              <a:spLocks noChangeArrowheads="1"/>
            </p:cNvSpPr>
            <p:nvPr/>
          </p:nvSpPr>
          <p:spPr bwMode="auto">
            <a:xfrm>
              <a:off x="8420100" y="582157"/>
              <a:ext cx="57150" cy="138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2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592" name="Rectangle 521"/>
            <p:cNvSpPr>
              <a:spLocks noChangeArrowheads="1"/>
            </p:cNvSpPr>
            <p:nvPr/>
          </p:nvSpPr>
          <p:spPr bwMode="auto">
            <a:xfrm>
              <a:off x="8470900" y="582157"/>
              <a:ext cx="28575" cy="138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.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593" name="Rectangle 522"/>
            <p:cNvSpPr>
              <a:spLocks noChangeArrowheads="1"/>
            </p:cNvSpPr>
            <p:nvPr/>
          </p:nvSpPr>
          <p:spPr bwMode="auto">
            <a:xfrm>
              <a:off x="8494713" y="582157"/>
              <a:ext cx="57150" cy="138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4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594" name="Rectangle 523"/>
            <p:cNvSpPr>
              <a:spLocks noChangeArrowheads="1"/>
            </p:cNvSpPr>
            <p:nvPr/>
          </p:nvSpPr>
          <p:spPr bwMode="auto">
            <a:xfrm>
              <a:off x="8558213" y="582157"/>
              <a:ext cx="31750" cy="138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/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595" name="Rectangle 524"/>
            <p:cNvSpPr>
              <a:spLocks noChangeArrowheads="1"/>
            </p:cNvSpPr>
            <p:nvPr/>
          </p:nvSpPr>
          <p:spPr bwMode="auto">
            <a:xfrm>
              <a:off x="8582025" y="582157"/>
              <a:ext cx="28575" cy="138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 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596" name="Rectangle 525"/>
            <p:cNvSpPr>
              <a:spLocks noChangeArrowheads="1"/>
            </p:cNvSpPr>
            <p:nvPr/>
          </p:nvSpPr>
          <p:spPr bwMode="auto">
            <a:xfrm>
              <a:off x="8620125" y="582157"/>
              <a:ext cx="31750" cy="138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/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597" name="Rectangle 526"/>
            <p:cNvSpPr>
              <a:spLocks noChangeArrowheads="1"/>
            </p:cNvSpPr>
            <p:nvPr/>
          </p:nvSpPr>
          <p:spPr bwMode="auto">
            <a:xfrm>
              <a:off x="8645525" y="582157"/>
              <a:ext cx="84138" cy="138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U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598" name="Rectangle 527"/>
            <p:cNvSpPr>
              <a:spLocks noChangeArrowheads="1"/>
            </p:cNvSpPr>
            <p:nvPr/>
          </p:nvSpPr>
          <p:spPr bwMode="auto">
            <a:xfrm>
              <a:off x="8732838" y="582157"/>
              <a:ext cx="84138" cy="138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C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599" name="Rectangle 528"/>
            <p:cNvSpPr>
              <a:spLocks noChangeArrowheads="1"/>
            </p:cNvSpPr>
            <p:nvPr/>
          </p:nvSpPr>
          <p:spPr bwMode="auto">
            <a:xfrm>
              <a:off x="8807450" y="582157"/>
              <a:ext cx="76200" cy="138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B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600" name="Rectangle 529"/>
            <p:cNvSpPr>
              <a:spLocks noChangeArrowheads="1"/>
            </p:cNvSpPr>
            <p:nvPr/>
          </p:nvSpPr>
          <p:spPr bwMode="auto">
            <a:xfrm>
              <a:off x="8882063" y="582157"/>
              <a:ext cx="57150" cy="138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3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601" name="Rectangle 530"/>
            <p:cNvSpPr>
              <a:spLocks noChangeArrowheads="1"/>
            </p:cNvSpPr>
            <p:nvPr/>
          </p:nvSpPr>
          <p:spPr bwMode="auto">
            <a:xfrm>
              <a:off x="8931275" y="582157"/>
              <a:ext cx="63500" cy="138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S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602" name="Rectangle 531"/>
            <p:cNvSpPr>
              <a:spLocks noChangeArrowheads="1"/>
            </p:cNvSpPr>
            <p:nvPr/>
          </p:nvSpPr>
          <p:spPr bwMode="auto">
            <a:xfrm>
              <a:off x="8993188" y="582157"/>
              <a:ext cx="84138" cy="138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C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603" name="Rectangle 532"/>
            <p:cNvSpPr>
              <a:spLocks noChangeArrowheads="1"/>
            </p:cNvSpPr>
            <p:nvPr/>
          </p:nvSpPr>
          <p:spPr bwMode="auto">
            <a:xfrm>
              <a:off x="9067800" y="582157"/>
              <a:ext cx="76200" cy="138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L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604" name="Rectangle 533"/>
            <p:cNvSpPr>
              <a:spLocks noChangeArrowheads="1"/>
            </p:cNvSpPr>
            <p:nvPr/>
          </p:nvSpPr>
          <p:spPr bwMode="auto">
            <a:xfrm>
              <a:off x="8034338" y="693282"/>
              <a:ext cx="69850" cy="138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P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605" name="Rectangle 534"/>
            <p:cNvSpPr>
              <a:spLocks noChangeArrowheads="1"/>
            </p:cNvSpPr>
            <p:nvPr/>
          </p:nvSpPr>
          <p:spPr bwMode="auto">
            <a:xfrm>
              <a:off x="8096250" y="693282"/>
              <a:ext cx="57150" cy="138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6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606" name="Rectangle 535"/>
            <p:cNvSpPr>
              <a:spLocks noChangeArrowheads="1"/>
            </p:cNvSpPr>
            <p:nvPr/>
          </p:nvSpPr>
          <p:spPr bwMode="auto">
            <a:xfrm>
              <a:off x="8158163" y="693282"/>
              <a:ext cx="28575" cy="138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.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607" name="Rectangle 536"/>
            <p:cNvSpPr>
              <a:spLocks noChangeArrowheads="1"/>
            </p:cNvSpPr>
            <p:nvPr/>
          </p:nvSpPr>
          <p:spPr bwMode="auto">
            <a:xfrm>
              <a:off x="8183563" y="693282"/>
              <a:ext cx="57150" cy="138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6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608" name="Rectangle 537"/>
            <p:cNvSpPr>
              <a:spLocks noChangeArrowheads="1"/>
            </p:cNvSpPr>
            <p:nvPr/>
          </p:nvSpPr>
          <p:spPr bwMode="auto">
            <a:xfrm>
              <a:off x="8245475" y="693282"/>
              <a:ext cx="31750" cy="138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/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609" name="Rectangle 538"/>
            <p:cNvSpPr>
              <a:spLocks noChangeArrowheads="1"/>
            </p:cNvSpPr>
            <p:nvPr/>
          </p:nvSpPr>
          <p:spPr bwMode="auto">
            <a:xfrm>
              <a:off x="8270875" y="693282"/>
              <a:ext cx="76200" cy="138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T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610" name="Rectangle 539"/>
            <p:cNvSpPr>
              <a:spLocks noChangeArrowheads="1"/>
            </p:cNvSpPr>
            <p:nvPr/>
          </p:nvSpPr>
          <p:spPr bwMode="auto">
            <a:xfrm>
              <a:off x="8332788" y="693282"/>
              <a:ext cx="84138" cy="138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A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611" name="Rectangle 540"/>
            <p:cNvSpPr>
              <a:spLocks noChangeArrowheads="1"/>
            </p:cNvSpPr>
            <p:nvPr/>
          </p:nvSpPr>
          <p:spPr bwMode="auto">
            <a:xfrm>
              <a:off x="8420100" y="693282"/>
              <a:ext cx="57150" cy="138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2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612" name="Rectangle 541"/>
            <p:cNvSpPr>
              <a:spLocks noChangeArrowheads="1"/>
            </p:cNvSpPr>
            <p:nvPr/>
          </p:nvSpPr>
          <p:spPr bwMode="auto">
            <a:xfrm>
              <a:off x="8470900" y="693282"/>
              <a:ext cx="28575" cy="138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.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613" name="Rectangle 542"/>
            <p:cNvSpPr>
              <a:spLocks noChangeArrowheads="1"/>
            </p:cNvSpPr>
            <p:nvPr/>
          </p:nvSpPr>
          <p:spPr bwMode="auto">
            <a:xfrm>
              <a:off x="8494713" y="693282"/>
              <a:ext cx="57150" cy="138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3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614" name="Rectangle 543"/>
            <p:cNvSpPr>
              <a:spLocks noChangeArrowheads="1"/>
            </p:cNvSpPr>
            <p:nvPr/>
          </p:nvSpPr>
          <p:spPr bwMode="auto">
            <a:xfrm>
              <a:off x="8558213" y="693282"/>
              <a:ext cx="28575" cy="138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 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615" name="Rectangle 544"/>
            <p:cNvSpPr>
              <a:spLocks noChangeArrowheads="1"/>
            </p:cNvSpPr>
            <p:nvPr/>
          </p:nvSpPr>
          <p:spPr bwMode="auto">
            <a:xfrm>
              <a:off x="8582025" y="693282"/>
              <a:ext cx="31750" cy="138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/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616" name="Rectangle 545"/>
            <p:cNvSpPr>
              <a:spLocks noChangeArrowheads="1"/>
            </p:cNvSpPr>
            <p:nvPr/>
          </p:nvSpPr>
          <p:spPr bwMode="auto">
            <a:xfrm>
              <a:off x="8620125" y="693282"/>
              <a:ext cx="84138" cy="138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U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617" name="Rectangle 546"/>
            <p:cNvSpPr>
              <a:spLocks noChangeArrowheads="1"/>
            </p:cNvSpPr>
            <p:nvPr/>
          </p:nvSpPr>
          <p:spPr bwMode="auto">
            <a:xfrm>
              <a:off x="8694738" y="693282"/>
              <a:ext cx="84138" cy="138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C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618" name="Rectangle 547"/>
            <p:cNvSpPr>
              <a:spLocks noChangeArrowheads="1"/>
            </p:cNvSpPr>
            <p:nvPr/>
          </p:nvSpPr>
          <p:spPr bwMode="auto">
            <a:xfrm>
              <a:off x="8769350" y="693282"/>
              <a:ext cx="76200" cy="138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B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619" name="Rectangle 548"/>
            <p:cNvSpPr>
              <a:spLocks noChangeArrowheads="1"/>
            </p:cNvSpPr>
            <p:nvPr/>
          </p:nvSpPr>
          <p:spPr bwMode="auto">
            <a:xfrm>
              <a:off x="8843963" y="693282"/>
              <a:ext cx="57150" cy="138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3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620" name="Rectangle 549"/>
            <p:cNvSpPr>
              <a:spLocks noChangeArrowheads="1"/>
            </p:cNvSpPr>
            <p:nvPr/>
          </p:nvSpPr>
          <p:spPr bwMode="auto">
            <a:xfrm>
              <a:off x="8905875" y="693282"/>
              <a:ext cx="63500" cy="138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S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621" name="Rectangle 550"/>
            <p:cNvSpPr>
              <a:spLocks noChangeArrowheads="1"/>
            </p:cNvSpPr>
            <p:nvPr/>
          </p:nvSpPr>
          <p:spPr bwMode="auto">
            <a:xfrm>
              <a:off x="8969375" y="693282"/>
              <a:ext cx="84138" cy="138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D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622" name="Rectangle 551"/>
            <p:cNvSpPr>
              <a:spLocks noChangeArrowheads="1"/>
            </p:cNvSpPr>
            <p:nvPr/>
          </p:nvSpPr>
          <p:spPr bwMode="auto">
            <a:xfrm>
              <a:off x="9043988" y="693282"/>
              <a:ext cx="84138" cy="138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A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623" name="Rectangle 552"/>
            <p:cNvSpPr>
              <a:spLocks noChangeArrowheads="1"/>
            </p:cNvSpPr>
            <p:nvPr/>
          </p:nvSpPr>
          <p:spPr bwMode="auto">
            <a:xfrm>
              <a:off x="8034338" y="805995"/>
              <a:ext cx="69850" cy="138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P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624" name="Rectangle 553"/>
            <p:cNvSpPr>
              <a:spLocks noChangeArrowheads="1"/>
            </p:cNvSpPr>
            <p:nvPr/>
          </p:nvSpPr>
          <p:spPr bwMode="auto">
            <a:xfrm>
              <a:off x="8096250" y="805995"/>
              <a:ext cx="57150" cy="138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6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625" name="Rectangle 554"/>
            <p:cNvSpPr>
              <a:spLocks noChangeArrowheads="1"/>
            </p:cNvSpPr>
            <p:nvPr/>
          </p:nvSpPr>
          <p:spPr bwMode="auto">
            <a:xfrm>
              <a:off x="8158163" y="805995"/>
              <a:ext cx="28575" cy="138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.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626" name="Rectangle 555"/>
            <p:cNvSpPr>
              <a:spLocks noChangeArrowheads="1"/>
            </p:cNvSpPr>
            <p:nvPr/>
          </p:nvSpPr>
          <p:spPr bwMode="auto">
            <a:xfrm>
              <a:off x="8183563" y="805995"/>
              <a:ext cx="57150" cy="138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5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627" name="Rectangle 556"/>
            <p:cNvSpPr>
              <a:spLocks noChangeArrowheads="1"/>
            </p:cNvSpPr>
            <p:nvPr/>
          </p:nvSpPr>
          <p:spPr bwMode="auto">
            <a:xfrm>
              <a:off x="8245475" y="805995"/>
              <a:ext cx="28575" cy="138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 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628" name="Rectangle 557"/>
            <p:cNvSpPr>
              <a:spLocks noChangeArrowheads="1"/>
            </p:cNvSpPr>
            <p:nvPr/>
          </p:nvSpPr>
          <p:spPr bwMode="auto">
            <a:xfrm>
              <a:off x="8270875" y="805995"/>
              <a:ext cx="31750" cy="138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/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629" name="Rectangle 558"/>
            <p:cNvSpPr>
              <a:spLocks noChangeArrowheads="1"/>
            </p:cNvSpPr>
            <p:nvPr/>
          </p:nvSpPr>
          <p:spPr bwMode="auto">
            <a:xfrm>
              <a:off x="8296275" y="805995"/>
              <a:ext cx="84138" cy="138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U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630" name="Rectangle 559"/>
            <p:cNvSpPr>
              <a:spLocks noChangeArrowheads="1"/>
            </p:cNvSpPr>
            <p:nvPr/>
          </p:nvSpPr>
          <p:spPr bwMode="auto">
            <a:xfrm>
              <a:off x="8383588" y="805995"/>
              <a:ext cx="84138" cy="138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C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631" name="Rectangle 560"/>
            <p:cNvSpPr>
              <a:spLocks noChangeArrowheads="1"/>
            </p:cNvSpPr>
            <p:nvPr/>
          </p:nvSpPr>
          <p:spPr bwMode="auto">
            <a:xfrm>
              <a:off x="8458200" y="805995"/>
              <a:ext cx="76200" cy="138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B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632" name="Rectangle 561"/>
            <p:cNvSpPr>
              <a:spLocks noChangeArrowheads="1"/>
            </p:cNvSpPr>
            <p:nvPr/>
          </p:nvSpPr>
          <p:spPr bwMode="auto">
            <a:xfrm>
              <a:off x="8532813" y="805995"/>
              <a:ext cx="57150" cy="138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1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633" name="Rectangle 562"/>
            <p:cNvSpPr>
              <a:spLocks noChangeArrowheads="1"/>
            </p:cNvSpPr>
            <p:nvPr/>
          </p:nvSpPr>
          <p:spPr bwMode="auto">
            <a:xfrm>
              <a:off x="8582025" y="805995"/>
              <a:ext cx="63500" cy="138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S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634" name="Rectangle 563"/>
            <p:cNvSpPr>
              <a:spLocks noChangeArrowheads="1"/>
            </p:cNvSpPr>
            <p:nvPr/>
          </p:nvSpPr>
          <p:spPr bwMode="auto">
            <a:xfrm>
              <a:off x="8645525" y="805995"/>
              <a:ext cx="84138" cy="138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C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635" name="Rectangle 564"/>
            <p:cNvSpPr>
              <a:spLocks noChangeArrowheads="1"/>
            </p:cNvSpPr>
            <p:nvPr/>
          </p:nvSpPr>
          <p:spPr bwMode="auto">
            <a:xfrm>
              <a:off x="8720138" y="805995"/>
              <a:ext cx="76200" cy="138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L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636" name="Rectangle 565"/>
            <p:cNvSpPr>
              <a:spLocks noChangeArrowheads="1"/>
            </p:cNvSpPr>
            <p:nvPr/>
          </p:nvSpPr>
          <p:spPr bwMode="auto">
            <a:xfrm>
              <a:off x="8034338" y="917120"/>
              <a:ext cx="69850" cy="138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P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637" name="Rectangle 566"/>
            <p:cNvSpPr>
              <a:spLocks noChangeArrowheads="1"/>
            </p:cNvSpPr>
            <p:nvPr/>
          </p:nvSpPr>
          <p:spPr bwMode="auto">
            <a:xfrm>
              <a:off x="8096250" y="917120"/>
              <a:ext cx="57150" cy="138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6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638" name="Rectangle 567"/>
            <p:cNvSpPr>
              <a:spLocks noChangeArrowheads="1"/>
            </p:cNvSpPr>
            <p:nvPr/>
          </p:nvSpPr>
          <p:spPr bwMode="auto">
            <a:xfrm>
              <a:off x="8158163" y="917120"/>
              <a:ext cx="28575" cy="138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.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639" name="Rectangle 568"/>
            <p:cNvSpPr>
              <a:spLocks noChangeArrowheads="1"/>
            </p:cNvSpPr>
            <p:nvPr/>
          </p:nvSpPr>
          <p:spPr bwMode="auto">
            <a:xfrm>
              <a:off x="8183563" y="917120"/>
              <a:ext cx="57150" cy="138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4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640" name="Rectangle 569"/>
            <p:cNvSpPr>
              <a:spLocks noChangeArrowheads="1"/>
            </p:cNvSpPr>
            <p:nvPr/>
          </p:nvSpPr>
          <p:spPr bwMode="auto">
            <a:xfrm>
              <a:off x="8245475" y="917120"/>
              <a:ext cx="28575" cy="138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 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641" name="Rectangle 570"/>
            <p:cNvSpPr>
              <a:spLocks noChangeArrowheads="1"/>
            </p:cNvSpPr>
            <p:nvPr/>
          </p:nvSpPr>
          <p:spPr bwMode="auto">
            <a:xfrm>
              <a:off x="8270875" y="917120"/>
              <a:ext cx="31750" cy="138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/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642" name="Rectangle 571"/>
            <p:cNvSpPr>
              <a:spLocks noChangeArrowheads="1"/>
            </p:cNvSpPr>
            <p:nvPr/>
          </p:nvSpPr>
          <p:spPr bwMode="auto">
            <a:xfrm>
              <a:off x="8296275" y="917120"/>
              <a:ext cx="84138" cy="138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U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643" name="Rectangle 572"/>
            <p:cNvSpPr>
              <a:spLocks noChangeArrowheads="1"/>
            </p:cNvSpPr>
            <p:nvPr/>
          </p:nvSpPr>
          <p:spPr bwMode="auto">
            <a:xfrm>
              <a:off x="8383588" y="917120"/>
              <a:ext cx="84138" cy="138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C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644" name="Rectangle 573"/>
            <p:cNvSpPr>
              <a:spLocks noChangeArrowheads="1"/>
            </p:cNvSpPr>
            <p:nvPr/>
          </p:nvSpPr>
          <p:spPr bwMode="auto">
            <a:xfrm>
              <a:off x="8458200" y="917120"/>
              <a:ext cx="76200" cy="138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B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645" name="Rectangle 574"/>
            <p:cNvSpPr>
              <a:spLocks noChangeArrowheads="1"/>
            </p:cNvSpPr>
            <p:nvPr/>
          </p:nvSpPr>
          <p:spPr bwMode="auto">
            <a:xfrm>
              <a:off x="8532813" y="917120"/>
              <a:ext cx="57150" cy="138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1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646" name="Rectangle 575"/>
            <p:cNvSpPr>
              <a:spLocks noChangeArrowheads="1"/>
            </p:cNvSpPr>
            <p:nvPr/>
          </p:nvSpPr>
          <p:spPr bwMode="auto">
            <a:xfrm>
              <a:off x="8582025" y="917120"/>
              <a:ext cx="63500" cy="138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S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647" name="Rectangle 576"/>
            <p:cNvSpPr>
              <a:spLocks noChangeArrowheads="1"/>
            </p:cNvSpPr>
            <p:nvPr/>
          </p:nvSpPr>
          <p:spPr bwMode="auto">
            <a:xfrm>
              <a:off x="8645525" y="917120"/>
              <a:ext cx="84138" cy="138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D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648" name="Rectangle 577"/>
            <p:cNvSpPr>
              <a:spLocks noChangeArrowheads="1"/>
            </p:cNvSpPr>
            <p:nvPr/>
          </p:nvSpPr>
          <p:spPr bwMode="auto">
            <a:xfrm>
              <a:off x="8732838" y="917120"/>
              <a:ext cx="84138" cy="138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A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649" name="Rectangle 578"/>
            <p:cNvSpPr>
              <a:spLocks noChangeArrowheads="1"/>
            </p:cNvSpPr>
            <p:nvPr/>
          </p:nvSpPr>
          <p:spPr bwMode="auto">
            <a:xfrm>
              <a:off x="8034338" y="1029832"/>
              <a:ext cx="69850" cy="138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P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650" name="Rectangle 579"/>
            <p:cNvSpPr>
              <a:spLocks noChangeArrowheads="1"/>
            </p:cNvSpPr>
            <p:nvPr/>
          </p:nvSpPr>
          <p:spPr bwMode="auto">
            <a:xfrm>
              <a:off x="8096250" y="1029832"/>
              <a:ext cx="57150" cy="138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6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651" name="Rectangle 580"/>
            <p:cNvSpPr>
              <a:spLocks noChangeArrowheads="1"/>
            </p:cNvSpPr>
            <p:nvPr/>
          </p:nvSpPr>
          <p:spPr bwMode="auto">
            <a:xfrm>
              <a:off x="8158163" y="1029832"/>
              <a:ext cx="28575" cy="138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.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652" name="Rectangle 581"/>
            <p:cNvSpPr>
              <a:spLocks noChangeArrowheads="1"/>
            </p:cNvSpPr>
            <p:nvPr/>
          </p:nvSpPr>
          <p:spPr bwMode="auto">
            <a:xfrm>
              <a:off x="8183563" y="1029832"/>
              <a:ext cx="57150" cy="138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3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653" name="Rectangle 582"/>
            <p:cNvSpPr>
              <a:spLocks noChangeArrowheads="1"/>
            </p:cNvSpPr>
            <p:nvPr/>
          </p:nvSpPr>
          <p:spPr bwMode="auto">
            <a:xfrm>
              <a:off x="8245475" y="1029832"/>
              <a:ext cx="31750" cy="138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/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654" name="Rectangle 583"/>
            <p:cNvSpPr>
              <a:spLocks noChangeArrowheads="1"/>
            </p:cNvSpPr>
            <p:nvPr/>
          </p:nvSpPr>
          <p:spPr bwMode="auto">
            <a:xfrm>
              <a:off x="8270875" y="1029832"/>
              <a:ext cx="84138" cy="138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U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655" name="Rectangle 584"/>
            <p:cNvSpPr>
              <a:spLocks noChangeArrowheads="1"/>
            </p:cNvSpPr>
            <p:nvPr/>
          </p:nvSpPr>
          <p:spPr bwMode="auto">
            <a:xfrm>
              <a:off x="8358188" y="1029832"/>
              <a:ext cx="84138" cy="138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C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656" name="Rectangle 585"/>
            <p:cNvSpPr>
              <a:spLocks noChangeArrowheads="1"/>
            </p:cNvSpPr>
            <p:nvPr/>
          </p:nvSpPr>
          <p:spPr bwMode="auto">
            <a:xfrm>
              <a:off x="8432800" y="1029832"/>
              <a:ext cx="76200" cy="138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B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657" name="Rectangle 586"/>
            <p:cNvSpPr>
              <a:spLocks noChangeArrowheads="1"/>
            </p:cNvSpPr>
            <p:nvPr/>
          </p:nvSpPr>
          <p:spPr bwMode="auto">
            <a:xfrm>
              <a:off x="8507413" y="1029832"/>
              <a:ext cx="57150" cy="138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1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658" name="Rectangle 587"/>
            <p:cNvSpPr>
              <a:spLocks noChangeArrowheads="1"/>
            </p:cNvSpPr>
            <p:nvPr/>
          </p:nvSpPr>
          <p:spPr bwMode="auto">
            <a:xfrm>
              <a:off x="8558213" y="1029832"/>
              <a:ext cx="84138" cy="138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C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659" name="Rectangle 588"/>
            <p:cNvSpPr>
              <a:spLocks noChangeArrowheads="1"/>
            </p:cNvSpPr>
            <p:nvPr/>
          </p:nvSpPr>
          <p:spPr bwMode="auto">
            <a:xfrm>
              <a:off x="8632825" y="1029832"/>
              <a:ext cx="76200" cy="138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L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660" name="Rectangle 589"/>
            <p:cNvSpPr>
              <a:spLocks noChangeArrowheads="1"/>
            </p:cNvSpPr>
            <p:nvPr/>
          </p:nvSpPr>
          <p:spPr bwMode="auto">
            <a:xfrm>
              <a:off x="8707438" y="1029832"/>
              <a:ext cx="90488" cy="138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K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661" name="Rectangle 590"/>
            <p:cNvSpPr>
              <a:spLocks noChangeArrowheads="1"/>
            </p:cNvSpPr>
            <p:nvPr/>
          </p:nvSpPr>
          <p:spPr bwMode="auto">
            <a:xfrm>
              <a:off x="8034338" y="1140957"/>
              <a:ext cx="69850" cy="138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P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662" name="Rectangle 591"/>
            <p:cNvSpPr>
              <a:spLocks noChangeArrowheads="1"/>
            </p:cNvSpPr>
            <p:nvPr/>
          </p:nvSpPr>
          <p:spPr bwMode="auto">
            <a:xfrm>
              <a:off x="8096250" y="1140957"/>
              <a:ext cx="57150" cy="138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6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663" name="Rectangle 592"/>
            <p:cNvSpPr>
              <a:spLocks noChangeArrowheads="1"/>
            </p:cNvSpPr>
            <p:nvPr/>
          </p:nvSpPr>
          <p:spPr bwMode="auto">
            <a:xfrm>
              <a:off x="8158163" y="1140957"/>
              <a:ext cx="28575" cy="138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.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664" name="Rectangle 593"/>
            <p:cNvSpPr>
              <a:spLocks noChangeArrowheads="1"/>
            </p:cNvSpPr>
            <p:nvPr/>
          </p:nvSpPr>
          <p:spPr bwMode="auto">
            <a:xfrm>
              <a:off x="8183563" y="1140957"/>
              <a:ext cx="57150" cy="138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2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665" name="Rectangle 594"/>
            <p:cNvSpPr>
              <a:spLocks noChangeArrowheads="1"/>
            </p:cNvSpPr>
            <p:nvPr/>
          </p:nvSpPr>
          <p:spPr bwMode="auto">
            <a:xfrm>
              <a:off x="8245475" y="1140957"/>
              <a:ext cx="31750" cy="138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/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666" name="Rectangle 595"/>
            <p:cNvSpPr>
              <a:spLocks noChangeArrowheads="1"/>
            </p:cNvSpPr>
            <p:nvPr/>
          </p:nvSpPr>
          <p:spPr bwMode="auto">
            <a:xfrm>
              <a:off x="8270875" y="1140957"/>
              <a:ext cx="84138" cy="138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U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667" name="Rectangle 596"/>
            <p:cNvSpPr>
              <a:spLocks noChangeArrowheads="1"/>
            </p:cNvSpPr>
            <p:nvPr/>
          </p:nvSpPr>
          <p:spPr bwMode="auto">
            <a:xfrm>
              <a:off x="8358188" y="1140957"/>
              <a:ext cx="84138" cy="138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C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668" name="Rectangle 597"/>
            <p:cNvSpPr>
              <a:spLocks noChangeArrowheads="1"/>
            </p:cNvSpPr>
            <p:nvPr/>
          </p:nvSpPr>
          <p:spPr bwMode="auto">
            <a:xfrm>
              <a:off x="8432800" y="1140957"/>
              <a:ext cx="76200" cy="138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B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669" name="Rectangle 598"/>
            <p:cNvSpPr>
              <a:spLocks noChangeArrowheads="1"/>
            </p:cNvSpPr>
            <p:nvPr/>
          </p:nvSpPr>
          <p:spPr bwMode="auto">
            <a:xfrm>
              <a:off x="8507413" y="1140957"/>
              <a:ext cx="57150" cy="138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1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670" name="Rectangle 599"/>
            <p:cNvSpPr>
              <a:spLocks noChangeArrowheads="1"/>
            </p:cNvSpPr>
            <p:nvPr/>
          </p:nvSpPr>
          <p:spPr bwMode="auto">
            <a:xfrm>
              <a:off x="8558213" y="1140957"/>
              <a:ext cx="63500" cy="138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S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671" name="Rectangle 600"/>
            <p:cNvSpPr>
              <a:spLocks noChangeArrowheads="1"/>
            </p:cNvSpPr>
            <p:nvPr/>
          </p:nvSpPr>
          <p:spPr bwMode="auto">
            <a:xfrm>
              <a:off x="8620125" y="1140957"/>
              <a:ext cx="76200" cy="138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T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672" name="Rectangle 601"/>
            <p:cNvSpPr>
              <a:spLocks noChangeArrowheads="1"/>
            </p:cNvSpPr>
            <p:nvPr/>
          </p:nvSpPr>
          <p:spPr bwMode="auto">
            <a:xfrm>
              <a:off x="8694738" y="1140957"/>
              <a:ext cx="76200" cy="138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E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673" name="Rectangle 602"/>
            <p:cNvSpPr>
              <a:spLocks noChangeArrowheads="1"/>
            </p:cNvSpPr>
            <p:nvPr/>
          </p:nvSpPr>
          <p:spPr bwMode="auto">
            <a:xfrm>
              <a:off x="8034338" y="1253670"/>
              <a:ext cx="69850" cy="138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P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674" name="Rectangle 603"/>
            <p:cNvSpPr>
              <a:spLocks noChangeArrowheads="1"/>
            </p:cNvSpPr>
            <p:nvPr/>
          </p:nvSpPr>
          <p:spPr bwMode="auto">
            <a:xfrm>
              <a:off x="8096250" y="1253670"/>
              <a:ext cx="57150" cy="138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6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675" name="Rectangle 604"/>
            <p:cNvSpPr>
              <a:spLocks noChangeArrowheads="1"/>
            </p:cNvSpPr>
            <p:nvPr/>
          </p:nvSpPr>
          <p:spPr bwMode="auto">
            <a:xfrm>
              <a:off x="8158163" y="1253670"/>
              <a:ext cx="28575" cy="138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.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676" name="Rectangle 605"/>
            <p:cNvSpPr>
              <a:spLocks noChangeArrowheads="1"/>
            </p:cNvSpPr>
            <p:nvPr/>
          </p:nvSpPr>
          <p:spPr bwMode="auto">
            <a:xfrm>
              <a:off x="8183563" y="1253670"/>
              <a:ext cx="57150" cy="138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1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677" name="Rectangle 606"/>
            <p:cNvSpPr>
              <a:spLocks noChangeArrowheads="1"/>
            </p:cNvSpPr>
            <p:nvPr/>
          </p:nvSpPr>
          <p:spPr bwMode="auto">
            <a:xfrm>
              <a:off x="8245475" y="1253670"/>
              <a:ext cx="31750" cy="138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/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grpSp>
          <p:nvGrpSpPr>
            <p:cNvPr id="54678" name="Group 808"/>
            <p:cNvGrpSpPr>
              <a:grpSpLocks/>
            </p:cNvGrpSpPr>
            <p:nvPr/>
          </p:nvGrpSpPr>
          <p:grpSpPr bwMode="auto">
            <a:xfrm>
              <a:off x="8034337" y="1253670"/>
              <a:ext cx="1062038" cy="2378075"/>
              <a:chOff x="2716" y="824"/>
              <a:chExt cx="669" cy="1498"/>
            </a:xfrm>
          </p:grpSpPr>
          <p:sp>
            <p:nvSpPr>
              <p:cNvPr id="55463" name="Rectangle 608"/>
              <p:cNvSpPr>
                <a:spLocks noChangeArrowheads="1"/>
              </p:cNvSpPr>
              <p:nvPr/>
            </p:nvSpPr>
            <p:spPr bwMode="auto">
              <a:xfrm>
                <a:off x="2865" y="824"/>
                <a:ext cx="53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A</a:t>
                </a:r>
                <a:endParaRPr kumimoji="0" lang="en-US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55464" name="Rectangle 609"/>
              <p:cNvSpPr>
                <a:spLocks noChangeArrowheads="1"/>
              </p:cNvSpPr>
              <p:nvPr/>
            </p:nvSpPr>
            <p:spPr bwMode="auto">
              <a:xfrm>
                <a:off x="2920" y="824"/>
                <a:ext cx="36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1</a:t>
                </a:r>
                <a:endParaRPr kumimoji="0" lang="en-US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55465" name="Rectangle 610"/>
              <p:cNvSpPr>
                <a:spLocks noChangeArrowheads="1"/>
              </p:cNvSpPr>
              <p:nvPr/>
            </p:nvSpPr>
            <p:spPr bwMode="auto">
              <a:xfrm>
                <a:off x="2951" y="824"/>
                <a:ext cx="36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4</a:t>
                </a:r>
                <a:endParaRPr kumimoji="0" lang="en-US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55466" name="Rectangle 611"/>
              <p:cNvSpPr>
                <a:spLocks noChangeArrowheads="1"/>
              </p:cNvSpPr>
              <p:nvPr/>
            </p:nvSpPr>
            <p:spPr bwMode="auto">
              <a:xfrm>
                <a:off x="2716" y="895"/>
                <a:ext cx="44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P</a:t>
                </a:r>
                <a:endParaRPr kumimoji="0" lang="en-US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55467" name="Rectangle 612"/>
              <p:cNvSpPr>
                <a:spLocks noChangeArrowheads="1"/>
              </p:cNvSpPr>
              <p:nvPr/>
            </p:nvSpPr>
            <p:spPr bwMode="auto">
              <a:xfrm>
                <a:off x="2755" y="895"/>
                <a:ext cx="36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6</a:t>
                </a:r>
                <a:endParaRPr kumimoji="0" lang="en-US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55468" name="Rectangle 613"/>
              <p:cNvSpPr>
                <a:spLocks noChangeArrowheads="1"/>
              </p:cNvSpPr>
              <p:nvPr/>
            </p:nvSpPr>
            <p:spPr bwMode="auto">
              <a:xfrm>
                <a:off x="2794" y="895"/>
                <a:ext cx="18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.</a:t>
                </a:r>
                <a:endParaRPr kumimoji="0" lang="en-US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55469" name="Rectangle 614"/>
              <p:cNvSpPr>
                <a:spLocks noChangeArrowheads="1"/>
              </p:cNvSpPr>
              <p:nvPr/>
            </p:nvSpPr>
            <p:spPr bwMode="auto">
              <a:xfrm>
                <a:off x="2810" y="895"/>
                <a:ext cx="36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0</a:t>
                </a:r>
                <a:endParaRPr kumimoji="0" lang="en-US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55470" name="Rectangle 615"/>
              <p:cNvSpPr>
                <a:spLocks noChangeArrowheads="1"/>
              </p:cNvSpPr>
              <p:nvPr/>
            </p:nvSpPr>
            <p:spPr bwMode="auto">
              <a:xfrm>
                <a:off x="2849" y="895"/>
                <a:ext cx="20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/</a:t>
                </a:r>
                <a:endParaRPr kumimoji="0" lang="en-US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55471" name="Rectangle 616"/>
              <p:cNvSpPr>
                <a:spLocks noChangeArrowheads="1"/>
              </p:cNvSpPr>
              <p:nvPr/>
            </p:nvSpPr>
            <p:spPr bwMode="auto">
              <a:xfrm>
                <a:off x="2865" y="895"/>
                <a:ext cx="53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A</a:t>
                </a:r>
                <a:endParaRPr kumimoji="0" lang="en-US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55472" name="Rectangle 617"/>
              <p:cNvSpPr>
                <a:spLocks noChangeArrowheads="1"/>
              </p:cNvSpPr>
              <p:nvPr/>
            </p:nvSpPr>
            <p:spPr bwMode="auto">
              <a:xfrm>
                <a:off x="2920" y="895"/>
                <a:ext cx="36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1</a:t>
                </a:r>
                <a:endParaRPr kumimoji="0" lang="en-US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55473" name="Rectangle 618"/>
              <p:cNvSpPr>
                <a:spLocks noChangeArrowheads="1"/>
              </p:cNvSpPr>
              <p:nvPr/>
            </p:nvSpPr>
            <p:spPr bwMode="auto">
              <a:xfrm>
                <a:off x="2951" y="895"/>
                <a:ext cx="36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5</a:t>
                </a:r>
                <a:endParaRPr kumimoji="0" lang="en-US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55474" name="Rectangle 619"/>
              <p:cNvSpPr>
                <a:spLocks noChangeArrowheads="1"/>
              </p:cNvSpPr>
              <p:nvPr/>
            </p:nvSpPr>
            <p:spPr bwMode="auto">
              <a:xfrm>
                <a:off x="2716" y="1106"/>
                <a:ext cx="44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P</a:t>
                </a:r>
                <a:endParaRPr kumimoji="0" lang="en-US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55475" name="Rectangle 620"/>
              <p:cNvSpPr>
                <a:spLocks noChangeArrowheads="1"/>
              </p:cNvSpPr>
              <p:nvPr/>
            </p:nvSpPr>
            <p:spPr bwMode="auto">
              <a:xfrm>
                <a:off x="2755" y="1106"/>
                <a:ext cx="36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7</a:t>
                </a:r>
                <a:endParaRPr kumimoji="0" lang="en-US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55476" name="Rectangle 621"/>
              <p:cNvSpPr>
                <a:spLocks noChangeArrowheads="1"/>
              </p:cNvSpPr>
              <p:nvPr/>
            </p:nvSpPr>
            <p:spPr bwMode="auto">
              <a:xfrm>
                <a:off x="2794" y="1106"/>
                <a:ext cx="18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.</a:t>
                </a:r>
                <a:endParaRPr kumimoji="0" lang="en-US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55477" name="Rectangle 622"/>
              <p:cNvSpPr>
                <a:spLocks noChangeArrowheads="1"/>
              </p:cNvSpPr>
              <p:nvPr/>
            </p:nvSpPr>
            <p:spPr bwMode="auto">
              <a:xfrm>
                <a:off x="2810" y="1106"/>
                <a:ext cx="36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7</a:t>
                </a:r>
                <a:endParaRPr kumimoji="0" lang="en-US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55478" name="Rectangle 623"/>
              <p:cNvSpPr>
                <a:spLocks noChangeArrowheads="1"/>
              </p:cNvSpPr>
              <p:nvPr/>
            </p:nvSpPr>
            <p:spPr bwMode="auto">
              <a:xfrm>
                <a:off x="2849" y="1106"/>
                <a:ext cx="20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/</a:t>
                </a:r>
                <a:endParaRPr kumimoji="0" lang="en-US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55479" name="Rectangle 624"/>
              <p:cNvSpPr>
                <a:spLocks noChangeArrowheads="1"/>
              </p:cNvSpPr>
              <p:nvPr/>
            </p:nvSpPr>
            <p:spPr bwMode="auto">
              <a:xfrm>
                <a:off x="2865" y="1106"/>
                <a:ext cx="48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T</a:t>
                </a:r>
                <a:endParaRPr kumimoji="0" lang="en-US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55480" name="Rectangle 625"/>
              <p:cNvSpPr>
                <a:spLocks noChangeArrowheads="1"/>
              </p:cNvSpPr>
              <p:nvPr/>
            </p:nvSpPr>
            <p:spPr bwMode="auto">
              <a:xfrm>
                <a:off x="2904" y="1106"/>
                <a:ext cx="53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A</a:t>
                </a:r>
                <a:endParaRPr kumimoji="0" lang="en-US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55481" name="Rectangle 626"/>
              <p:cNvSpPr>
                <a:spLocks noChangeArrowheads="1"/>
              </p:cNvSpPr>
              <p:nvPr/>
            </p:nvSpPr>
            <p:spPr bwMode="auto">
              <a:xfrm>
                <a:off x="2959" y="1106"/>
                <a:ext cx="36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1</a:t>
                </a:r>
                <a:endParaRPr kumimoji="0" lang="en-US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55482" name="Rectangle 627"/>
              <p:cNvSpPr>
                <a:spLocks noChangeArrowheads="1"/>
              </p:cNvSpPr>
              <p:nvPr/>
            </p:nvSpPr>
            <p:spPr bwMode="auto">
              <a:xfrm>
                <a:off x="2991" y="1106"/>
                <a:ext cx="18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.</a:t>
                </a:r>
                <a:endParaRPr kumimoji="0" lang="en-US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55483" name="Rectangle 628"/>
              <p:cNvSpPr>
                <a:spLocks noChangeArrowheads="1"/>
              </p:cNvSpPr>
              <p:nvPr/>
            </p:nvSpPr>
            <p:spPr bwMode="auto">
              <a:xfrm>
                <a:off x="3006" y="1106"/>
                <a:ext cx="36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1</a:t>
                </a:r>
                <a:endParaRPr kumimoji="0" lang="en-US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55484" name="Rectangle 629"/>
              <p:cNvSpPr>
                <a:spLocks noChangeArrowheads="1"/>
              </p:cNvSpPr>
              <p:nvPr/>
            </p:nvSpPr>
            <p:spPr bwMode="auto">
              <a:xfrm>
                <a:off x="3046" y="1106"/>
                <a:ext cx="20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/</a:t>
                </a:r>
                <a:endParaRPr kumimoji="0" lang="en-US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55485" name="Rectangle 630"/>
              <p:cNvSpPr>
                <a:spLocks noChangeArrowheads="1"/>
              </p:cNvSpPr>
              <p:nvPr/>
            </p:nvSpPr>
            <p:spPr bwMode="auto">
              <a:xfrm>
                <a:off x="3061" y="1106"/>
                <a:ext cx="53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C</a:t>
                </a:r>
                <a:endParaRPr kumimoji="0" lang="en-US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55486" name="Rectangle 631"/>
              <p:cNvSpPr>
                <a:spLocks noChangeArrowheads="1"/>
              </p:cNvSpPr>
              <p:nvPr/>
            </p:nvSpPr>
            <p:spPr bwMode="auto">
              <a:xfrm>
                <a:off x="3108" y="1106"/>
                <a:ext cx="36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0</a:t>
                </a:r>
                <a:endParaRPr kumimoji="0" lang="en-US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55487" name="Rectangle 632"/>
              <p:cNvSpPr>
                <a:spLocks noChangeArrowheads="1"/>
              </p:cNvSpPr>
              <p:nvPr/>
            </p:nvSpPr>
            <p:spPr bwMode="auto">
              <a:xfrm>
                <a:off x="3148" y="1106"/>
                <a:ext cx="18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.</a:t>
                </a:r>
                <a:endParaRPr kumimoji="0" lang="en-US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55488" name="Rectangle 633"/>
              <p:cNvSpPr>
                <a:spLocks noChangeArrowheads="1"/>
              </p:cNvSpPr>
              <p:nvPr/>
            </p:nvSpPr>
            <p:spPr bwMode="auto">
              <a:xfrm>
                <a:off x="3163" y="1106"/>
                <a:ext cx="36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2</a:t>
                </a:r>
                <a:endParaRPr kumimoji="0" lang="en-US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55489" name="Rectangle 634"/>
              <p:cNvSpPr>
                <a:spLocks noChangeArrowheads="1"/>
              </p:cNvSpPr>
              <p:nvPr/>
            </p:nvSpPr>
            <p:spPr bwMode="auto">
              <a:xfrm>
                <a:off x="2716" y="1177"/>
                <a:ext cx="44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P</a:t>
                </a:r>
                <a:endParaRPr kumimoji="0" lang="en-US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55490" name="Rectangle 635"/>
              <p:cNvSpPr>
                <a:spLocks noChangeArrowheads="1"/>
              </p:cNvSpPr>
              <p:nvPr/>
            </p:nvSpPr>
            <p:spPr bwMode="auto">
              <a:xfrm>
                <a:off x="2755" y="1177"/>
                <a:ext cx="36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7</a:t>
                </a:r>
                <a:endParaRPr kumimoji="0" lang="en-US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55491" name="Rectangle 636"/>
              <p:cNvSpPr>
                <a:spLocks noChangeArrowheads="1"/>
              </p:cNvSpPr>
              <p:nvPr/>
            </p:nvSpPr>
            <p:spPr bwMode="auto">
              <a:xfrm>
                <a:off x="2794" y="1177"/>
                <a:ext cx="18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.</a:t>
                </a:r>
                <a:endParaRPr kumimoji="0" lang="en-US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55492" name="Rectangle 637"/>
              <p:cNvSpPr>
                <a:spLocks noChangeArrowheads="1"/>
              </p:cNvSpPr>
              <p:nvPr/>
            </p:nvSpPr>
            <p:spPr bwMode="auto">
              <a:xfrm>
                <a:off x="2810" y="1177"/>
                <a:ext cx="36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6</a:t>
                </a:r>
                <a:endParaRPr kumimoji="0" lang="en-US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55493" name="Rectangle 638"/>
              <p:cNvSpPr>
                <a:spLocks noChangeArrowheads="1"/>
              </p:cNvSpPr>
              <p:nvPr/>
            </p:nvSpPr>
            <p:spPr bwMode="auto">
              <a:xfrm>
                <a:off x="2849" y="1177"/>
                <a:ext cx="20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/</a:t>
                </a:r>
                <a:endParaRPr kumimoji="0" lang="en-US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55494" name="Rectangle 639"/>
              <p:cNvSpPr>
                <a:spLocks noChangeArrowheads="1"/>
              </p:cNvSpPr>
              <p:nvPr/>
            </p:nvSpPr>
            <p:spPr bwMode="auto">
              <a:xfrm>
                <a:off x="2865" y="1177"/>
                <a:ext cx="48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T</a:t>
                </a:r>
                <a:endParaRPr kumimoji="0" lang="en-US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55495" name="Rectangle 640"/>
              <p:cNvSpPr>
                <a:spLocks noChangeArrowheads="1"/>
              </p:cNvSpPr>
              <p:nvPr/>
            </p:nvSpPr>
            <p:spPr bwMode="auto">
              <a:xfrm>
                <a:off x="2904" y="1177"/>
                <a:ext cx="53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A</a:t>
                </a:r>
                <a:endParaRPr kumimoji="0" lang="en-US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55496" name="Rectangle 641"/>
              <p:cNvSpPr>
                <a:spLocks noChangeArrowheads="1"/>
              </p:cNvSpPr>
              <p:nvPr/>
            </p:nvSpPr>
            <p:spPr bwMode="auto">
              <a:xfrm>
                <a:off x="2959" y="1177"/>
                <a:ext cx="36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1</a:t>
                </a:r>
                <a:endParaRPr kumimoji="0" lang="en-US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55497" name="Rectangle 642"/>
              <p:cNvSpPr>
                <a:spLocks noChangeArrowheads="1"/>
              </p:cNvSpPr>
              <p:nvPr/>
            </p:nvSpPr>
            <p:spPr bwMode="auto">
              <a:xfrm>
                <a:off x="2991" y="1177"/>
                <a:ext cx="18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.</a:t>
                </a:r>
                <a:endParaRPr kumimoji="0" lang="en-US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55498" name="Rectangle 643"/>
              <p:cNvSpPr>
                <a:spLocks noChangeArrowheads="1"/>
              </p:cNvSpPr>
              <p:nvPr/>
            </p:nvSpPr>
            <p:spPr bwMode="auto">
              <a:xfrm>
                <a:off x="3006" y="1177"/>
                <a:ext cx="36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2</a:t>
                </a:r>
                <a:endParaRPr kumimoji="0" lang="en-US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55499" name="Rectangle 644"/>
              <p:cNvSpPr>
                <a:spLocks noChangeArrowheads="1"/>
              </p:cNvSpPr>
              <p:nvPr/>
            </p:nvSpPr>
            <p:spPr bwMode="auto">
              <a:xfrm>
                <a:off x="3046" y="1177"/>
                <a:ext cx="20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/</a:t>
                </a:r>
                <a:endParaRPr kumimoji="0" lang="en-US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55500" name="Rectangle 645"/>
              <p:cNvSpPr>
                <a:spLocks noChangeArrowheads="1"/>
              </p:cNvSpPr>
              <p:nvPr/>
            </p:nvSpPr>
            <p:spPr bwMode="auto">
              <a:xfrm>
                <a:off x="3061" y="1177"/>
                <a:ext cx="53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C</a:t>
                </a:r>
                <a:endParaRPr kumimoji="0" lang="en-US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55501" name="Rectangle 646"/>
              <p:cNvSpPr>
                <a:spLocks noChangeArrowheads="1"/>
              </p:cNvSpPr>
              <p:nvPr/>
            </p:nvSpPr>
            <p:spPr bwMode="auto">
              <a:xfrm>
                <a:off x="3108" y="1177"/>
                <a:ext cx="36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0</a:t>
                </a:r>
                <a:endParaRPr kumimoji="0" lang="en-US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55502" name="Rectangle 647"/>
              <p:cNvSpPr>
                <a:spLocks noChangeArrowheads="1"/>
              </p:cNvSpPr>
              <p:nvPr/>
            </p:nvSpPr>
            <p:spPr bwMode="auto">
              <a:xfrm>
                <a:off x="3148" y="1177"/>
                <a:ext cx="18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.</a:t>
                </a:r>
                <a:endParaRPr kumimoji="0" lang="en-US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55503" name="Rectangle 648"/>
              <p:cNvSpPr>
                <a:spLocks noChangeArrowheads="1"/>
              </p:cNvSpPr>
              <p:nvPr/>
            </p:nvSpPr>
            <p:spPr bwMode="auto">
              <a:xfrm>
                <a:off x="3163" y="1177"/>
                <a:ext cx="36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3</a:t>
                </a:r>
                <a:endParaRPr kumimoji="0" lang="en-US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55504" name="Rectangle 649"/>
              <p:cNvSpPr>
                <a:spLocks noChangeArrowheads="1"/>
              </p:cNvSpPr>
              <p:nvPr/>
            </p:nvSpPr>
            <p:spPr bwMode="auto">
              <a:xfrm>
                <a:off x="2716" y="1247"/>
                <a:ext cx="44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P</a:t>
                </a:r>
                <a:endParaRPr kumimoji="0" lang="en-US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55505" name="Rectangle 650"/>
              <p:cNvSpPr>
                <a:spLocks noChangeArrowheads="1"/>
              </p:cNvSpPr>
              <p:nvPr/>
            </p:nvSpPr>
            <p:spPr bwMode="auto">
              <a:xfrm>
                <a:off x="2755" y="1247"/>
                <a:ext cx="36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7</a:t>
                </a:r>
                <a:endParaRPr kumimoji="0" lang="en-US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55506" name="Rectangle 651"/>
              <p:cNvSpPr>
                <a:spLocks noChangeArrowheads="1"/>
              </p:cNvSpPr>
              <p:nvPr/>
            </p:nvSpPr>
            <p:spPr bwMode="auto">
              <a:xfrm>
                <a:off x="2794" y="1247"/>
                <a:ext cx="18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.</a:t>
                </a:r>
                <a:endParaRPr kumimoji="0" lang="en-US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55507" name="Rectangle 652"/>
              <p:cNvSpPr>
                <a:spLocks noChangeArrowheads="1"/>
              </p:cNvSpPr>
              <p:nvPr/>
            </p:nvSpPr>
            <p:spPr bwMode="auto">
              <a:xfrm>
                <a:off x="2810" y="1247"/>
                <a:ext cx="36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5</a:t>
                </a:r>
                <a:endParaRPr kumimoji="0" lang="en-US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55508" name="Rectangle 653"/>
              <p:cNvSpPr>
                <a:spLocks noChangeArrowheads="1"/>
              </p:cNvSpPr>
              <p:nvPr/>
            </p:nvSpPr>
            <p:spPr bwMode="auto">
              <a:xfrm>
                <a:off x="2849" y="1247"/>
                <a:ext cx="20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/</a:t>
                </a:r>
                <a:endParaRPr kumimoji="0" lang="en-US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55509" name="Rectangle 654"/>
              <p:cNvSpPr>
                <a:spLocks noChangeArrowheads="1"/>
              </p:cNvSpPr>
              <p:nvPr/>
            </p:nvSpPr>
            <p:spPr bwMode="auto">
              <a:xfrm>
                <a:off x="2865" y="1247"/>
                <a:ext cx="48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T</a:t>
                </a:r>
                <a:endParaRPr kumimoji="0" lang="en-US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55510" name="Rectangle 655"/>
              <p:cNvSpPr>
                <a:spLocks noChangeArrowheads="1"/>
              </p:cNvSpPr>
              <p:nvPr/>
            </p:nvSpPr>
            <p:spPr bwMode="auto">
              <a:xfrm>
                <a:off x="2904" y="1247"/>
                <a:ext cx="53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A</a:t>
                </a:r>
                <a:endParaRPr kumimoji="0" lang="en-US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55511" name="Rectangle 656"/>
              <p:cNvSpPr>
                <a:spLocks noChangeArrowheads="1"/>
              </p:cNvSpPr>
              <p:nvPr/>
            </p:nvSpPr>
            <p:spPr bwMode="auto">
              <a:xfrm>
                <a:off x="2959" y="1247"/>
                <a:ext cx="36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1</a:t>
                </a:r>
                <a:endParaRPr kumimoji="0" lang="en-US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55512" name="Rectangle 657"/>
              <p:cNvSpPr>
                <a:spLocks noChangeArrowheads="1"/>
              </p:cNvSpPr>
              <p:nvPr/>
            </p:nvSpPr>
            <p:spPr bwMode="auto">
              <a:xfrm>
                <a:off x="2991" y="1247"/>
                <a:ext cx="18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.</a:t>
                </a:r>
                <a:endParaRPr kumimoji="0" lang="en-US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55513" name="Rectangle 658"/>
              <p:cNvSpPr>
                <a:spLocks noChangeArrowheads="1"/>
              </p:cNvSpPr>
              <p:nvPr/>
            </p:nvSpPr>
            <p:spPr bwMode="auto">
              <a:xfrm>
                <a:off x="3006" y="1247"/>
                <a:ext cx="36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3</a:t>
                </a:r>
                <a:endParaRPr kumimoji="0" lang="en-US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55514" name="Rectangle 659"/>
              <p:cNvSpPr>
                <a:spLocks noChangeArrowheads="1"/>
              </p:cNvSpPr>
              <p:nvPr/>
            </p:nvSpPr>
            <p:spPr bwMode="auto">
              <a:xfrm>
                <a:off x="3046" y="1247"/>
                <a:ext cx="20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/</a:t>
                </a:r>
                <a:endParaRPr kumimoji="0" lang="en-US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55515" name="Rectangle 660"/>
              <p:cNvSpPr>
                <a:spLocks noChangeArrowheads="1"/>
              </p:cNvSpPr>
              <p:nvPr/>
            </p:nvSpPr>
            <p:spPr bwMode="auto">
              <a:xfrm>
                <a:off x="3061" y="1247"/>
                <a:ext cx="53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C</a:t>
                </a:r>
                <a:endParaRPr kumimoji="0" lang="en-US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55516" name="Rectangle 661"/>
              <p:cNvSpPr>
                <a:spLocks noChangeArrowheads="1"/>
              </p:cNvSpPr>
              <p:nvPr/>
            </p:nvSpPr>
            <p:spPr bwMode="auto">
              <a:xfrm>
                <a:off x="3108" y="1247"/>
                <a:ext cx="36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0</a:t>
                </a:r>
                <a:endParaRPr kumimoji="0" lang="en-US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55517" name="Rectangle 662"/>
              <p:cNvSpPr>
                <a:spLocks noChangeArrowheads="1"/>
              </p:cNvSpPr>
              <p:nvPr/>
            </p:nvSpPr>
            <p:spPr bwMode="auto">
              <a:xfrm>
                <a:off x="3148" y="1247"/>
                <a:ext cx="18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.</a:t>
                </a:r>
                <a:endParaRPr kumimoji="0" lang="en-US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55518" name="Rectangle 663"/>
              <p:cNvSpPr>
                <a:spLocks noChangeArrowheads="1"/>
              </p:cNvSpPr>
              <p:nvPr/>
            </p:nvSpPr>
            <p:spPr bwMode="auto">
              <a:xfrm>
                <a:off x="3163" y="1247"/>
                <a:ext cx="36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4</a:t>
                </a:r>
                <a:endParaRPr kumimoji="0" lang="en-US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55519" name="Rectangle 664"/>
              <p:cNvSpPr>
                <a:spLocks noChangeArrowheads="1"/>
              </p:cNvSpPr>
              <p:nvPr/>
            </p:nvSpPr>
            <p:spPr bwMode="auto">
              <a:xfrm>
                <a:off x="2716" y="1318"/>
                <a:ext cx="44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P</a:t>
                </a:r>
                <a:endParaRPr kumimoji="0" lang="en-US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55520" name="Rectangle 665"/>
              <p:cNvSpPr>
                <a:spLocks noChangeArrowheads="1"/>
              </p:cNvSpPr>
              <p:nvPr/>
            </p:nvSpPr>
            <p:spPr bwMode="auto">
              <a:xfrm>
                <a:off x="2755" y="1318"/>
                <a:ext cx="36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7</a:t>
                </a:r>
                <a:endParaRPr kumimoji="0" lang="en-US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55521" name="Rectangle 666"/>
              <p:cNvSpPr>
                <a:spLocks noChangeArrowheads="1"/>
              </p:cNvSpPr>
              <p:nvPr/>
            </p:nvSpPr>
            <p:spPr bwMode="auto">
              <a:xfrm>
                <a:off x="2794" y="1318"/>
                <a:ext cx="18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.</a:t>
                </a:r>
                <a:endParaRPr kumimoji="0" lang="en-US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55522" name="Rectangle 667"/>
              <p:cNvSpPr>
                <a:spLocks noChangeArrowheads="1"/>
              </p:cNvSpPr>
              <p:nvPr/>
            </p:nvSpPr>
            <p:spPr bwMode="auto">
              <a:xfrm>
                <a:off x="2810" y="1318"/>
                <a:ext cx="36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4</a:t>
                </a:r>
                <a:endParaRPr kumimoji="0" lang="en-US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55523" name="Rectangle 668"/>
              <p:cNvSpPr>
                <a:spLocks noChangeArrowheads="1"/>
              </p:cNvSpPr>
              <p:nvPr/>
            </p:nvSpPr>
            <p:spPr bwMode="auto">
              <a:xfrm>
                <a:off x="2849" y="1318"/>
                <a:ext cx="20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/</a:t>
                </a:r>
                <a:endParaRPr kumimoji="0" lang="en-US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55524" name="Rectangle 669"/>
              <p:cNvSpPr>
                <a:spLocks noChangeArrowheads="1"/>
              </p:cNvSpPr>
              <p:nvPr/>
            </p:nvSpPr>
            <p:spPr bwMode="auto">
              <a:xfrm>
                <a:off x="2865" y="1318"/>
                <a:ext cx="48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T</a:t>
                </a:r>
                <a:endParaRPr kumimoji="0" lang="en-US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55525" name="Rectangle 670"/>
              <p:cNvSpPr>
                <a:spLocks noChangeArrowheads="1"/>
              </p:cNvSpPr>
              <p:nvPr/>
            </p:nvSpPr>
            <p:spPr bwMode="auto">
              <a:xfrm>
                <a:off x="2904" y="1318"/>
                <a:ext cx="53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A</a:t>
                </a:r>
                <a:endParaRPr kumimoji="0" lang="en-US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55526" name="Rectangle 671"/>
              <p:cNvSpPr>
                <a:spLocks noChangeArrowheads="1"/>
              </p:cNvSpPr>
              <p:nvPr/>
            </p:nvSpPr>
            <p:spPr bwMode="auto">
              <a:xfrm>
                <a:off x="2959" y="1318"/>
                <a:ext cx="36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1</a:t>
                </a:r>
                <a:endParaRPr kumimoji="0" lang="en-US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55527" name="Rectangle 672"/>
              <p:cNvSpPr>
                <a:spLocks noChangeArrowheads="1"/>
              </p:cNvSpPr>
              <p:nvPr/>
            </p:nvSpPr>
            <p:spPr bwMode="auto">
              <a:xfrm>
                <a:off x="2991" y="1318"/>
                <a:ext cx="18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.</a:t>
                </a:r>
                <a:endParaRPr kumimoji="0" lang="en-US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55528" name="Rectangle 673"/>
              <p:cNvSpPr>
                <a:spLocks noChangeArrowheads="1"/>
              </p:cNvSpPr>
              <p:nvPr/>
            </p:nvSpPr>
            <p:spPr bwMode="auto">
              <a:xfrm>
                <a:off x="3006" y="1318"/>
                <a:ext cx="36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4</a:t>
                </a:r>
                <a:endParaRPr kumimoji="0" lang="en-US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55529" name="Rectangle 674"/>
              <p:cNvSpPr>
                <a:spLocks noChangeArrowheads="1"/>
              </p:cNvSpPr>
              <p:nvPr/>
            </p:nvSpPr>
            <p:spPr bwMode="auto">
              <a:xfrm>
                <a:off x="3046" y="1318"/>
                <a:ext cx="20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/</a:t>
                </a:r>
                <a:endParaRPr kumimoji="0" lang="en-US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55530" name="Rectangle 675"/>
              <p:cNvSpPr>
                <a:spLocks noChangeArrowheads="1"/>
              </p:cNvSpPr>
              <p:nvPr/>
            </p:nvSpPr>
            <p:spPr bwMode="auto">
              <a:xfrm>
                <a:off x="3061" y="1318"/>
                <a:ext cx="53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C</a:t>
                </a:r>
                <a:endParaRPr kumimoji="0" lang="en-US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55531" name="Rectangle 676"/>
              <p:cNvSpPr>
                <a:spLocks noChangeArrowheads="1"/>
              </p:cNvSpPr>
              <p:nvPr/>
            </p:nvSpPr>
            <p:spPr bwMode="auto">
              <a:xfrm>
                <a:off x="3108" y="1318"/>
                <a:ext cx="36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0</a:t>
                </a:r>
                <a:endParaRPr kumimoji="0" lang="en-US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55532" name="Rectangle 677"/>
              <p:cNvSpPr>
                <a:spLocks noChangeArrowheads="1"/>
              </p:cNvSpPr>
              <p:nvPr/>
            </p:nvSpPr>
            <p:spPr bwMode="auto">
              <a:xfrm>
                <a:off x="3148" y="1318"/>
                <a:ext cx="18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.</a:t>
                </a:r>
                <a:endParaRPr kumimoji="0" lang="en-US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55533" name="Rectangle 678"/>
              <p:cNvSpPr>
                <a:spLocks noChangeArrowheads="1"/>
              </p:cNvSpPr>
              <p:nvPr/>
            </p:nvSpPr>
            <p:spPr bwMode="auto">
              <a:xfrm>
                <a:off x="3163" y="1318"/>
                <a:ext cx="36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5</a:t>
                </a:r>
                <a:endParaRPr kumimoji="0" lang="en-US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55534" name="Rectangle 679"/>
              <p:cNvSpPr>
                <a:spLocks noChangeArrowheads="1"/>
              </p:cNvSpPr>
              <p:nvPr/>
            </p:nvSpPr>
            <p:spPr bwMode="auto">
              <a:xfrm>
                <a:off x="2716" y="1389"/>
                <a:ext cx="44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P</a:t>
                </a:r>
                <a:endParaRPr kumimoji="0" lang="en-US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55535" name="Rectangle 680"/>
              <p:cNvSpPr>
                <a:spLocks noChangeArrowheads="1"/>
              </p:cNvSpPr>
              <p:nvPr/>
            </p:nvSpPr>
            <p:spPr bwMode="auto">
              <a:xfrm>
                <a:off x="2755" y="1389"/>
                <a:ext cx="36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7</a:t>
                </a:r>
                <a:endParaRPr kumimoji="0" lang="en-US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55536" name="Rectangle 681"/>
              <p:cNvSpPr>
                <a:spLocks noChangeArrowheads="1"/>
              </p:cNvSpPr>
              <p:nvPr/>
            </p:nvSpPr>
            <p:spPr bwMode="auto">
              <a:xfrm>
                <a:off x="2794" y="1389"/>
                <a:ext cx="18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.</a:t>
                </a:r>
                <a:endParaRPr kumimoji="0" lang="en-US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55537" name="Rectangle 682"/>
              <p:cNvSpPr>
                <a:spLocks noChangeArrowheads="1"/>
              </p:cNvSpPr>
              <p:nvPr/>
            </p:nvSpPr>
            <p:spPr bwMode="auto">
              <a:xfrm>
                <a:off x="2810" y="1389"/>
                <a:ext cx="36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3</a:t>
                </a:r>
                <a:endParaRPr kumimoji="0" lang="en-US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55538" name="Rectangle 683"/>
              <p:cNvSpPr>
                <a:spLocks noChangeArrowheads="1"/>
              </p:cNvSpPr>
              <p:nvPr/>
            </p:nvSpPr>
            <p:spPr bwMode="auto">
              <a:xfrm>
                <a:off x="2849" y="1389"/>
                <a:ext cx="20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/</a:t>
                </a:r>
                <a:endParaRPr kumimoji="0" lang="en-US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55539" name="Rectangle 684"/>
              <p:cNvSpPr>
                <a:spLocks noChangeArrowheads="1"/>
              </p:cNvSpPr>
              <p:nvPr/>
            </p:nvSpPr>
            <p:spPr bwMode="auto">
              <a:xfrm>
                <a:off x="2865" y="1389"/>
                <a:ext cx="48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T</a:t>
                </a:r>
                <a:endParaRPr kumimoji="0" lang="en-US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55540" name="Rectangle 685"/>
              <p:cNvSpPr>
                <a:spLocks noChangeArrowheads="1"/>
              </p:cNvSpPr>
              <p:nvPr/>
            </p:nvSpPr>
            <p:spPr bwMode="auto">
              <a:xfrm>
                <a:off x="2904" y="1389"/>
                <a:ext cx="53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A</a:t>
                </a:r>
                <a:endParaRPr kumimoji="0" lang="en-US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55541" name="Rectangle 686"/>
              <p:cNvSpPr>
                <a:spLocks noChangeArrowheads="1"/>
              </p:cNvSpPr>
              <p:nvPr/>
            </p:nvSpPr>
            <p:spPr bwMode="auto">
              <a:xfrm>
                <a:off x="2959" y="1389"/>
                <a:ext cx="36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0</a:t>
                </a:r>
                <a:endParaRPr kumimoji="0" lang="en-US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55542" name="Rectangle 687"/>
              <p:cNvSpPr>
                <a:spLocks noChangeArrowheads="1"/>
              </p:cNvSpPr>
              <p:nvPr/>
            </p:nvSpPr>
            <p:spPr bwMode="auto">
              <a:xfrm>
                <a:off x="2991" y="1389"/>
                <a:ext cx="18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.</a:t>
                </a:r>
                <a:endParaRPr kumimoji="0" lang="en-US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55543" name="Rectangle 688"/>
              <p:cNvSpPr>
                <a:spLocks noChangeArrowheads="1"/>
              </p:cNvSpPr>
              <p:nvPr/>
            </p:nvSpPr>
            <p:spPr bwMode="auto">
              <a:xfrm>
                <a:off x="3006" y="1389"/>
                <a:ext cx="36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0</a:t>
                </a:r>
                <a:endParaRPr kumimoji="0" lang="en-US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55544" name="Rectangle 689"/>
              <p:cNvSpPr>
                <a:spLocks noChangeArrowheads="1"/>
              </p:cNvSpPr>
              <p:nvPr/>
            </p:nvSpPr>
            <p:spPr bwMode="auto">
              <a:xfrm>
                <a:off x="2716" y="1459"/>
                <a:ext cx="44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P</a:t>
                </a:r>
                <a:endParaRPr kumimoji="0" lang="en-US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55545" name="Rectangle 690"/>
              <p:cNvSpPr>
                <a:spLocks noChangeArrowheads="1"/>
              </p:cNvSpPr>
              <p:nvPr/>
            </p:nvSpPr>
            <p:spPr bwMode="auto">
              <a:xfrm>
                <a:off x="2755" y="1459"/>
                <a:ext cx="36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7</a:t>
                </a:r>
                <a:endParaRPr kumimoji="0" lang="en-US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55546" name="Rectangle 691"/>
              <p:cNvSpPr>
                <a:spLocks noChangeArrowheads="1"/>
              </p:cNvSpPr>
              <p:nvPr/>
            </p:nvSpPr>
            <p:spPr bwMode="auto">
              <a:xfrm>
                <a:off x="2794" y="1459"/>
                <a:ext cx="18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.</a:t>
                </a:r>
                <a:endParaRPr kumimoji="0" lang="en-US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55547" name="Rectangle 692"/>
              <p:cNvSpPr>
                <a:spLocks noChangeArrowheads="1"/>
              </p:cNvSpPr>
              <p:nvPr/>
            </p:nvSpPr>
            <p:spPr bwMode="auto">
              <a:xfrm>
                <a:off x="2810" y="1459"/>
                <a:ext cx="36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2</a:t>
                </a:r>
                <a:endParaRPr kumimoji="0" lang="en-US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55548" name="Rectangle 693"/>
              <p:cNvSpPr>
                <a:spLocks noChangeArrowheads="1"/>
              </p:cNvSpPr>
              <p:nvPr/>
            </p:nvSpPr>
            <p:spPr bwMode="auto">
              <a:xfrm>
                <a:off x="2849" y="1459"/>
                <a:ext cx="20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/</a:t>
                </a:r>
                <a:endParaRPr kumimoji="0" lang="en-US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55549" name="Rectangle 694"/>
              <p:cNvSpPr>
                <a:spLocks noChangeArrowheads="1"/>
              </p:cNvSpPr>
              <p:nvPr/>
            </p:nvSpPr>
            <p:spPr bwMode="auto">
              <a:xfrm>
                <a:off x="2865" y="1459"/>
                <a:ext cx="53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C</a:t>
                </a:r>
                <a:endParaRPr kumimoji="0" lang="en-US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55550" name="Rectangle 695"/>
              <p:cNvSpPr>
                <a:spLocks noChangeArrowheads="1"/>
              </p:cNvSpPr>
              <p:nvPr/>
            </p:nvSpPr>
            <p:spPr bwMode="auto">
              <a:xfrm>
                <a:off x="2912" y="1459"/>
                <a:ext cx="36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1</a:t>
                </a:r>
                <a:endParaRPr kumimoji="0" lang="en-US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55551" name="Rectangle 696"/>
              <p:cNvSpPr>
                <a:spLocks noChangeArrowheads="1"/>
              </p:cNvSpPr>
              <p:nvPr/>
            </p:nvSpPr>
            <p:spPr bwMode="auto">
              <a:xfrm>
                <a:off x="2951" y="1459"/>
                <a:ext cx="57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O</a:t>
                </a:r>
                <a:endParaRPr kumimoji="0" lang="en-US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55552" name="Rectangle 697"/>
              <p:cNvSpPr>
                <a:spLocks noChangeArrowheads="1"/>
              </p:cNvSpPr>
              <p:nvPr/>
            </p:nvSpPr>
            <p:spPr bwMode="auto">
              <a:xfrm>
                <a:off x="2999" y="1459"/>
                <a:ext cx="53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U</a:t>
                </a:r>
                <a:endParaRPr kumimoji="0" lang="en-US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55553" name="Rectangle 698"/>
              <p:cNvSpPr>
                <a:spLocks noChangeArrowheads="1"/>
              </p:cNvSpPr>
              <p:nvPr/>
            </p:nvSpPr>
            <p:spPr bwMode="auto">
              <a:xfrm>
                <a:off x="3053" y="1459"/>
                <a:ext cx="48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T</a:t>
                </a:r>
                <a:endParaRPr kumimoji="0" lang="en-US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55554" name="Rectangle 699"/>
              <p:cNvSpPr>
                <a:spLocks noChangeArrowheads="1"/>
              </p:cNvSpPr>
              <p:nvPr/>
            </p:nvSpPr>
            <p:spPr bwMode="auto">
              <a:xfrm>
                <a:off x="3093" y="1459"/>
                <a:ext cx="20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/</a:t>
                </a:r>
                <a:endParaRPr kumimoji="0" lang="en-US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55555" name="Rectangle 700"/>
              <p:cNvSpPr>
                <a:spLocks noChangeArrowheads="1"/>
              </p:cNvSpPr>
              <p:nvPr/>
            </p:nvSpPr>
            <p:spPr bwMode="auto">
              <a:xfrm>
                <a:off x="3116" y="1459"/>
                <a:ext cx="48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T</a:t>
                </a:r>
                <a:endParaRPr kumimoji="0" lang="en-US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55556" name="Rectangle 701"/>
              <p:cNvSpPr>
                <a:spLocks noChangeArrowheads="1"/>
              </p:cNvSpPr>
              <p:nvPr/>
            </p:nvSpPr>
            <p:spPr bwMode="auto">
              <a:xfrm>
                <a:off x="3156" y="1459"/>
                <a:ext cx="53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A</a:t>
                </a:r>
                <a:endParaRPr kumimoji="0" lang="en-US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55557" name="Rectangle 702"/>
              <p:cNvSpPr>
                <a:spLocks noChangeArrowheads="1"/>
              </p:cNvSpPr>
              <p:nvPr/>
            </p:nvSpPr>
            <p:spPr bwMode="auto">
              <a:xfrm>
                <a:off x="3203" y="1459"/>
                <a:ext cx="36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1</a:t>
                </a:r>
                <a:endParaRPr kumimoji="0" lang="en-US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55558" name="Rectangle 703"/>
              <p:cNvSpPr>
                <a:spLocks noChangeArrowheads="1"/>
              </p:cNvSpPr>
              <p:nvPr/>
            </p:nvSpPr>
            <p:spPr bwMode="auto">
              <a:xfrm>
                <a:off x="3242" y="1459"/>
                <a:ext cx="53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C</a:t>
                </a:r>
                <a:endParaRPr kumimoji="0" lang="en-US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55559" name="Rectangle 704"/>
              <p:cNvSpPr>
                <a:spLocks noChangeArrowheads="1"/>
              </p:cNvSpPr>
              <p:nvPr/>
            </p:nvSpPr>
            <p:spPr bwMode="auto">
              <a:xfrm>
                <a:off x="3289" y="1459"/>
                <a:ext cx="48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L</a:t>
                </a:r>
                <a:endParaRPr kumimoji="0" lang="en-US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55560" name="Rectangle 705"/>
              <p:cNvSpPr>
                <a:spLocks noChangeArrowheads="1"/>
              </p:cNvSpPr>
              <p:nvPr/>
            </p:nvSpPr>
            <p:spPr bwMode="auto">
              <a:xfrm>
                <a:off x="3328" y="1459"/>
                <a:ext cx="57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K</a:t>
                </a:r>
                <a:endParaRPr kumimoji="0" lang="en-US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55561" name="Rectangle 706"/>
              <p:cNvSpPr>
                <a:spLocks noChangeArrowheads="1"/>
              </p:cNvSpPr>
              <p:nvPr/>
            </p:nvSpPr>
            <p:spPr bwMode="auto">
              <a:xfrm>
                <a:off x="2716" y="1530"/>
                <a:ext cx="44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P</a:t>
                </a:r>
                <a:endParaRPr kumimoji="0" lang="en-US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55562" name="Rectangle 707"/>
              <p:cNvSpPr>
                <a:spLocks noChangeArrowheads="1"/>
              </p:cNvSpPr>
              <p:nvPr/>
            </p:nvSpPr>
            <p:spPr bwMode="auto">
              <a:xfrm>
                <a:off x="2755" y="1530"/>
                <a:ext cx="36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7</a:t>
                </a:r>
                <a:endParaRPr kumimoji="0" lang="en-US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55563" name="Rectangle 708"/>
              <p:cNvSpPr>
                <a:spLocks noChangeArrowheads="1"/>
              </p:cNvSpPr>
              <p:nvPr/>
            </p:nvSpPr>
            <p:spPr bwMode="auto">
              <a:xfrm>
                <a:off x="2794" y="1530"/>
                <a:ext cx="18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.</a:t>
                </a:r>
                <a:endParaRPr kumimoji="0" lang="en-US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55564" name="Rectangle 709"/>
              <p:cNvSpPr>
                <a:spLocks noChangeArrowheads="1"/>
              </p:cNvSpPr>
              <p:nvPr/>
            </p:nvSpPr>
            <p:spPr bwMode="auto">
              <a:xfrm>
                <a:off x="2810" y="1530"/>
                <a:ext cx="36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1</a:t>
                </a:r>
                <a:endParaRPr kumimoji="0" lang="en-US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55565" name="Rectangle 710"/>
              <p:cNvSpPr>
                <a:spLocks noChangeArrowheads="1"/>
              </p:cNvSpPr>
              <p:nvPr/>
            </p:nvSpPr>
            <p:spPr bwMode="auto">
              <a:xfrm>
                <a:off x="2849" y="1530"/>
                <a:ext cx="20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/</a:t>
                </a:r>
                <a:endParaRPr kumimoji="0" lang="en-US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55566" name="Rectangle 711"/>
              <p:cNvSpPr>
                <a:spLocks noChangeArrowheads="1"/>
              </p:cNvSpPr>
              <p:nvPr/>
            </p:nvSpPr>
            <p:spPr bwMode="auto">
              <a:xfrm>
                <a:off x="2865" y="1530"/>
                <a:ext cx="53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C</a:t>
                </a:r>
                <a:endParaRPr kumimoji="0" lang="en-US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55567" name="Rectangle 712"/>
              <p:cNvSpPr>
                <a:spLocks noChangeArrowheads="1"/>
              </p:cNvSpPr>
              <p:nvPr/>
            </p:nvSpPr>
            <p:spPr bwMode="auto">
              <a:xfrm>
                <a:off x="2912" y="1530"/>
                <a:ext cx="36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0</a:t>
                </a:r>
                <a:endParaRPr kumimoji="0" lang="en-US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55568" name="Rectangle 713"/>
              <p:cNvSpPr>
                <a:spLocks noChangeArrowheads="1"/>
              </p:cNvSpPr>
              <p:nvPr/>
            </p:nvSpPr>
            <p:spPr bwMode="auto">
              <a:xfrm>
                <a:off x="2951" y="1530"/>
                <a:ext cx="57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O</a:t>
                </a:r>
                <a:endParaRPr kumimoji="0" lang="en-US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55569" name="Rectangle 714"/>
              <p:cNvSpPr>
                <a:spLocks noChangeArrowheads="1"/>
              </p:cNvSpPr>
              <p:nvPr/>
            </p:nvSpPr>
            <p:spPr bwMode="auto">
              <a:xfrm>
                <a:off x="2999" y="1530"/>
                <a:ext cx="53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U</a:t>
                </a:r>
                <a:endParaRPr kumimoji="0" lang="en-US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55570" name="Rectangle 715"/>
              <p:cNvSpPr>
                <a:spLocks noChangeArrowheads="1"/>
              </p:cNvSpPr>
              <p:nvPr/>
            </p:nvSpPr>
            <p:spPr bwMode="auto">
              <a:xfrm>
                <a:off x="3053" y="1530"/>
                <a:ext cx="48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T</a:t>
                </a:r>
                <a:endParaRPr kumimoji="0" lang="en-US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55571" name="Rectangle 716"/>
              <p:cNvSpPr>
                <a:spLocks noChangeArrowheads="1"/>
              </p:cNvSpPr>
              <p:nvPr/>
            </p:nvSpPr>
            <p:spPr bwMode="auto">
              <a:xfrm>
                <a:off x="3093" y="1530"/>
                <a:ext cx="20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/</a:t>
                </a:r>
                <a:endParaRPr kumimoji="0" lang="en-US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55572" name="Rectangle 717"/>
              <p:cNvSpPr>
                <a:spLocks noChangeArrowheads="1"/>
              </p:cNvSpPr>
              <p:nvPr/>
            </p:nvSpPr>
            <p:spPr bwMode="auto">
              <a:xfrm>
                <a:off x="3116" y="1530"/>
                <a:ext cx="48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T</a:t>
                </a:r>
                <a:endParaRPr kumimoji="0" lang="en-US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55573" name="Rectangle 718"/>
              <p:cNvSpPr>
                <a:spLocks noChangeArrowheads="1"/>
              </p:cNvSpPr>
              <p:nvPr/>
            </p:nvSpPr>
            <p:spPr bwMode="auto">
              <a:xfrm>
                <a:off x="3156" y="1530"/>
                <a:ext cx="53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A</a:t>
                </a:r>
                <a:endParaRPr kumimoji="0" lang="en-US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55574" name="Rectangle 719"/>
              <p:cNvSpPr>
                <a:spLocks noChangeArrowheads="1"/>
              </p:cNvSpPr>
              <p:nvPr/>
            </p:nvSpPr>
            <p:spPr bwMode="auto">
              <a:xfrm>
                <a:off x="3203" y="1530"/>
                <a:ext cx="36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0</a:t>
                </a:r>
                <a:endParaRPr kumimoji="0" lang="en-US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55575" name="Rectangle 720"/>
              <p:cNvSpPr>
                <a:spLocks noChangeArrowheads="1"/>
              </p:cNvSpPr>
              <p:nvPr/>
            </p:nvSpPr>
            <p:spPr bwMode="auto">
              <a:xfrm>
                <a:off x="3242" y="1530"/>
                <a:ext cx="53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C</a:t>
                </a:r>
                <a:endParaRPr kumimoji="0" lang="en-US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55576" name="Rectangle 721"/>
              <p:cNvSpPr>
                <a:spLocks noChangeArrowheads="1"/>
              </p:cNvSpPr>
              <p:nvPr/>
            </p:nvSpPr>
            <p:spPr bwMode="auto">
              <a:xfrm>
                <a:off x="3289" y="1530"/>
                <a:ext cx="48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L</a:t>
                </a:r>
                <a:endParaRPr kumimoji="0" lang="en-US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55577" name="Rectangle 722"/>
              <p:cNvSpPr>
                <a:spLocks noChangeArrowheads="1"/>
              </p:cNvSpPr>
              <p:nvPr/>
            </p:nvSpPr>
            <p:spPr bwMode="auto">
              <a:xfrm>
                <a:off x="3328" y="1530"/>
                <a:ext cx="57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K</a:t>
                </a:r>
                <a:endParaRPr kumimoji="0" lang="en-US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55578" name="Rectangle 723"/>
              <p:cNvSpPr>
                <a:spLocks noChangeArrowheads="1"/>
              </p:cNvSpPr>
              <p:nvPr/>
            </p:nvSpPr>
            <p:spPr bwMode="auto">
              <a:xfrm>
                <a:off x="2716" y="1600"/>
                <a:ext cx="44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P</a:t>
                </a:r>
                <a:endParaRPr kumimoji="0" lang="en-US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55579" name="Rectangle 724"/>
              <p:cNvSpPr>
                <a:spLocks noChangeArrowheads="1"/>
              </p:cNvSpPr>
              <p:nvPr/>
            </p:nvSpPr>
            <p:spPr bwMode="auto">
              <a:xfrm>
                <a:off x="2755" y="1600"/>
                <a:ext cx="36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7</a:t>
                </a:r>
                <a:endParaRPr kumimoji="0" lang="en-US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55580" name="Rectangle 725"/>
              <p:cNvSpPr>
                <a:spLocks noChangeArrowheads="1"/>
              </p:cNvSpPr>
              <p:nvPr/>
            </p:nvSpPr>
            <p:spPr bwMode="auto">
              <a:xfrm>
                <a:off x="2794" y="1600"/>
                <a:ext cx="18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.</a:t>
                </a:r>
                <a:endParaRPr kumimoji="0" lang="en-US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55581" name="Rectangle 726"/>
              <p:cNvSpPr>
                <a:spLocks noChangeArrowheads="1"/>
              </p:cNvSpPr>
              <p:nvPr/>
            </p:nvSpPr>
            <p:spPr bwMode="auto">
              <a:xfrm>
                <a:off x="2810" y="1600"/>
                <a:ext cx="36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0</a:t>
                </a:r>
                <a:endParaRPr kumimoji="0" lang="en-US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55582" name="Rectangle 727"/>
              <p:cNvSpPr>
                <a:spLocks noChangeArrowheads="1"/>
              </p:cNvSpPr>
              <p:nvPr/>
            </p:nvSpPr>
            <p:spPr bwMode="auto">
              <a:xfrm>
                <a:off x="2849" y="1600"/>
                <a:ext cx="20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/</a:t>
                </a:r>
                <a:endParaRPr kumimoji="0" lang="en-US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55583" name="Rectangle 728"/>
              <p:cNvSpPr>
                <a:spLocks noChangeArrowheads="1"/>
              </p:cNvSpPr>
              <p:nvPr/>
            </p:nvSpPr>
            <p:spPr bwMode="auto">
              <a:xfrm>
                <a:off x="2865" y="1600"/>
                <a:ext cx="40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S</a:t>
                </a:r>
                <a:endParaRPr kumimoji="0" lang="en-US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55584" name="Rectangle 729"/>
              <p:cNvSpPr>
                <a:spLocks noChangeArrowheads="1"/>
              </p:cNvSpPr>
              <p:nvPr/>
            </p:nvSpPr>
            <p:spPr bwMode="auto">
              <a:xfrm>
                <a:off x="2904" y="1600"/>
                <a:ext cx="69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M</a:t>
                </a:r>
                <a:endParaRPr kumimoji="0" lang="en-US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55585" name="Rectangle 730"/>
              <p:cNvSpPr>
                <a:spLocks noChangeArrowheads="1"/>
              </p:cNvSpPr>
              <p:nvPr/>
            </p:nvSpPr>
            <p:spPr bwMode="auto">
              <a:xfrm>
                <a:off x="2967" y="1600"/>
                <a:ext cx="53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C</a:t>
                </a:r>
                <a:endParaRPr kumimoji="0" lang="en-US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55586" name="Rectangle 731"/>
              <p:cNvSpPr>
                <a:spLocks noChangeArrowheads="1"/>
              </p:cNvSpPr>
              <p:nvPr/>
            </p:nvSpPr>
            <p:spPr bwMode="auto">
              <a:xfrm>
                <a:off x="3014" y="1600"/>
                <a:ext cx="48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L</a:t>
                </a:r>
                <a:endParaRPr kumimoji="0" lang="en-US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55587" name="Rectangle 732"/>
              <p:cNvSpPr>
                <a:spLocks noChangeArrowheads="1"/>
              </p:cNvSpPr>
              <p:nvPr/>
            </p:nvSpPr>
            <p:spPr bwMode="auto">
              <a:xfrm>
                <a:off x="3061" y="1600"/>
                <a:ext cx="57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K</a:t>
                </a:r>
                <a:endParaRPr kumimoji="0" lang="en-US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55588" name="Rectangle 733"/>
              <p:cNvSpPr>
                <a:spLocks noChangeArrowheads="1"/>
              </p:cNvSpPr>
              <p:nvPr/>
            </p:nvSpPr>
            <p:spPr bwMode="auto">
              <a:xfrm>
                <a:off x="3108" y="1600"/>
                <a:ext cx="20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/</a:t>
                </a:r>
                <a:endParaRPr kumimoji="0" lang="en-US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55589" name="Rectangle 734"/>
              <p:cNvSpPr>
                <a:spLocks noChangeArrowheads="1"/>
              </p:cNvSpPr>
              <p:nvPr/>
            </p:nvSpPr>
            <p:spPr bwMode="auto">
              <a:xfrm>
                <a:off x="3132" y="1600"/>
                <a:ext cx="53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D</a:t>
                </a:r>
                <a:endParaRPr kumimoji="0" lang="en-US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55590" name="Rectangle 735"/>
              <p:cNvSpPr>
                <a:spLocks noChangeArrowheads="1"/>
              </p:cNvSpPr>
              <p:nvPr/>
            </p:nvSpPr>
            <p:spPr bwMode="auto">
              <a:xfrm>
                <a:off x="3179" y="1600"/>
                <a:ext cx="69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M</a:t>
                </a:r>
                <a:endParaRPr kumimoji="0" lang="en-US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55591" name="Rectangle 736"/>
              <p:cNvSpPr>
                <a:spLocks noChangeArrowheads="1"/>
              </p:cNvSpPr>
              <p:nvPr/>
            </p:nvSpPr>
            <p:spPr bwMode="auto">
              <a:xfrm>
                <a:off x="3242" y="1600"/>
                <a:ext cx="53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A</a:t>
                </a:r>
                <a:endParaRPr kumimoji="0" lang="en-US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55592" name="Rectangle 737"/>
              <p:cNvSpPr>
                <a:spLocks noChangeArrowheads="1"/>
              </p:cNvSpPr>
              <p:nvPr/>
            </p:nvSpPr>
            <p:spPr bwMode="auto">
              <a:xfrm>
                <a:off x="3297" y="1600"/>
                <a:ext cx="48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E</a:t>
                </a:r>
                <a:endParaRPr kumimoji="0" lang="en-US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55593" name="Rectangle 738"/>
              <p:cNvSpPr>
                <a:spLocks noChangeArrowheads="1"/>
              </p:cNvSpPr>
              <p:nvPr/>
            </p:nvSpPr>
            <p:spPr bwMode="auto">
              <a:xfrm>
                <a:off x="3336" y="1600"/>
                <a:ext cx="36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0</a:t>
                </a:r>
                <a:endParaRPr kumimoji="0" lang="en-US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55594" name="Rectangle 739"/>
              <p:cNvSpPr>
                <a:spLocks noChangeArrowheads="1"/>
              </p:cNvSpPr>
              <p:nvPr/>
            </p:nvSpPr>
            <p:spPr bwMode="auto">
              <a:xfrm>
                <a:off x="2716" y="1812"/>
                <a:ext cx="44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P</a:t>
                </a:r>
                <a:endParaRPr kumimoji="0" lang="en-US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55595" name="Rectangle 740"/>
              <p:cNvSpPr>
                <a:spLocks noChangeArrowheads="1"/>
              </p:cNvSpPr>
              <p:nvPr/>
            </p:nvSpPr>
            <p:spPr bwMode="auto">
              <a:xfrm>
                <a:off x="2755" y="1812"/>
                <a:ext cx="36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8</a:t>
                </a:r>
                <a:endParaRPr kumimoji="0" lang="en-US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55596" name="Rectangle 741"/>
              <p:cNvSpPr>
                <a:spLocks noChangeArrowheads="1"/>
              </p:cNvSpPr>
              <p:nvPr/>
            </p:nvSpPr>
            <p:spPr bwMode="auto">
              <a:xfrm>
                <a:off x="2794" y="1812"/>
                <a:ext cx="18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.</a:t>
                </a:r>
                <a:endParaRPr kumimoji="0" lang="en-US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55597" name="Rectangle 742"/>
              <p:cNvSpPr>
                <a:spLocks noChangeArrowheads="1"/>
              </p:cNvSpPr>
              <p:nvPr/>
            </p:nvSpPr>
            <p:spPr bwMode="auto">
              <a:xfrm>
                <a:off x="2810" y="1812"/>
                <a:ext cx="36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7</a:t>
                </a:r>
                <a:endParaRPr kumimoji="0" lang="en-US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55598" name="Rectangle 743"/>
              <p:cNvSpPr>
                <a:spLocks noChangeArrowheads="1"/>
              </p:cNvSpPr>
              <p:nvPr/>
            </p:nvSpPr>
            <p:spPr bwMode="auto">
              <a:xfrm>
                <a:off x="2849" y="1812"/>
                <a:ext cx="20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/</a:t>
                </a:r>
                <a:endParaRPr kumimoji="0" lang="en-US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55599" name="Rectangle 744"/>
              <p:cNvSpPr>
                <a:spLocks noChangeArrowheads="1"/>
              </p:cNvSpPr>
              <p:nvPr/>
            </p:nvSpPr>
            <p:spPr bwMode="auto">
              <a:xfrm>
                <a:off x="2865" y="1812"/>
                <a:ext cx="53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A</a:t>
                </a:r>
                <a:endParaRPr kumimoji="0" lang="en-US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55600" name="Rectangle 745"/>
              <p:cNvSpPr>
                <a:spLocks noChangeArrowheads="1"/>
              </p:cNvSpPr>
              <p:nvPr/>
            </p:nvSpPr>
            <p:spPr bwMode="auto">
              <a:xfrm>
                <a:off x="2920" y="1812"/>
                <a:ext cx="36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1</a:t>
                </a:r>
                <a:endParaRPr kumimoji="0" lang="en-US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55601" name="Rectangle 746"/>
              <p:cNvSpPr>
                <a:spLocks noChangeArrowheads="1"/>
              </p:cNvSpPr>
              <p:nvPr/>
            </p:nvSpPr>
            <p:spPr bwMode="auto">
              <a:xfrm>
                <a:off x="2951" y="1812"/>
                <a:ext cx="36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8</a:t>
                </a:r>
                <a:endParaRPr kumimoji="0" lang="en-US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55602" name="Rectangle 747"/>
              <p:cNvSpPr>
                <a:spLocks noChangeArrowheads="1"/>
              </p:cNvSpPr>
              <p:nvPr/>
            </p:nvSpPr>
            <p:spPr bwMode="auto">
              <a:xfrm>
                <a:off x="2716" y="1883"/>
                <a:ext cx="44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P</a:t>
                </a:r>
                <a:endParaRPr kumimoji="0" lang="en-US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55603" name="Rectangle 748"/>
              <p:cNvSpPr>
                <a:spLocks noChangeArrowheads="1"/>
              </p:cNvSpPr>
              <p:nvPr/>
            </p:nvSpPr>
            <p:spPr bwMode="auto">
              <a:xfrm>
                <a:off x="2755" y="1883"/>
                <a:ext cx="36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8</a:t>
                </a:r>
                <a:endParaRPr kumimoji="0" lang="en-US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55604" name="Rectangle 749"/>
              <p:cNvSpPr>
                <a:spLocks noChangeArrowheads="1"/>
              </p:cNvSpPr>
              <p:nvPr/>
            </p:nvSpPr>
            <p:spPr bwMode="auto">
              <a:xfrm>
                <a:off x="2794" y="1883"/>
                <a:ext cx="18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.</a:t>
                </a:r>
                <a:endParaRPr kumimoji="0" lang="en-US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55605" name="Rectangle 750"/>
              <p:cNvSpPr>
                <a:spLocks noChangeArrowheads="1"/>
              </p:cNvSpPr>
              <p:nvPr/>
            </p:nvSpPr>
            <p:spPr bwMode="auto">
              <a:xfrm>
                <a:off x="2810" y="1883"/>
                <a:ext cx="36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6</a:t>
                </a:r>
                <a:endParaRPr kumimoji="0" lang="en-US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55606" name="Rectangle 751"/>
              <p:cNvSpPr>
                <a:spLocks noChangeArrowheads="1"/>
              </p:cNvSpPr>
              <p:nvPr/>
            </p:nvSpPr>
            <p:spPr bwMode="auto">
              <a:xfrm>
                <a:off x="2849" y="1883"/>
                <a:ext cx="20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/</a:t>
                </a:r>
                <a:endParaRPr kumimoji="0" lang="en-US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55607" name="Rectangle 752"/>
              <p:cNvSpPr>
                <a:spLocks noChangeArrowheads="1"/>
              </p:cNvSpPr>
              <p:nvPr/>
            </p:nvSpPr>
            <p:spPr bwMode="auto">
              <a:xfrm>
                <a:off x="2865" y="1883"/>
                <a:ext cx="53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A</a:t>
                </a:r>
                <a:endParaRPr kumimoji="0" lang="en-US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55608" name="Rectangle 753"/>
              <p:cNvSpPr>
                <a:spLocks noChangeArrowheads="1"/>
              </p:cNvSpPr>
              <p:nvPr/>
            </p:nvSpPr>
            <p:spPr bwMode="auto">
              <a:xfrm>
                <a:off x="2920" y="1883"/>
                <a:ext cx="36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1</a:t>
                </a:r>
                <a:endParaRPr kumimoji="0" lang="en-US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55609" name="Rectangle 754"/>
              <p:cNvSpPr>
                <a:spLocks noChangeArrowheads="1"/>
              </p:cNvSpPr>
              <p:nvPr/>
            </p:nvSpPr>
            <p:spPr bwMode="auto">
              <a:xfrm>
                <a:off x="2951" y="1883"/>
                <a:ext cx="36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9</a:t>
                </a:r>
                <a:endParaRPr kumimoji="0" lang="en-US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55610" name="Rectangle 755"/>
              <p:cNvSpPr>
                <a:spLocks noChangeArrowheads="1"/>
              </p:cNvSpPr>
              <p:nvPr/>
            </p:nvSpPr>
            <p:spPr bwMode="auto">
              <a:xfrm>
                <a:off x="2716" y="1953"/>
                <a:ext cx="44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P</a:t>
                </a:r>
                <a:endParaRPr kumimoji="0" lang="en-US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55611" name="Rectangle 756"/>
              <p:cNvSpPr>
                <a:spLocks noChangeArrowheads="1"/>
              </p:cNvSpPr>
              <p:nvPr/>
            </p:nvSpPr>
            <p:spPr bwMode="auto">
              <a:xfrm>
                <a:off x="2755" y="1953"/>
                <a:ext cx="36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8</a:t>
                </a:r>
                <a:endParaRPr kumimoji="0" lang="en-US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55612" name="Rectangle 757"/>
              <p:cNvSpPr>
                <a:spLocks noChangeArrowheads="1"/>
              </p:cNvSpPr>
              <p:nvPr/>
            </p:nvSpPr>
            <p:spPr bwMode="auto">
              <a:xfrm>
                <a:off x="2794" y="1953"/>
                <a:ext cx="18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.</a:t>
                </a:r>
                <a:endParaRPr kumimoji="0" lang="en-US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55613" name="Rectangle 758"/>
              <p:cNvSpPr>
                <a:spLocks noChangeArrowheads="1"/>
              </p:cNvSpPr>
              <p:nvPr/>
            </p:nvSpPr>
            <p:spPr bwMode="auto">
              <a:xfrm>
                <a:off x="2810" y="1953"/>
                <a:ext cx="36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5</a:t>
                </a:r>
                <a:endParaRPr kumimoji="0" lang="en-US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55614" name="Rectangle 759"/>
              <p:cNvSpPr>
                <a:spLocks noChangeArrowheads="1"/>
              </p:cNvSpPr>
              <p:nvPr/>
            </p:nvSpPr>
            <p:spPr bwMode="auto">
              <a:xfrm>
                <a:off x="2849" y="1953"/>
                <a:ext cx="20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/</a:t>
                </a:r>
                <a:endParaRPr kumimoji="0" lang="en-US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55615" name="Rectangle 760"/>
              <p:cNvSpPr>
                <a:spLocks noChangeArrowheads="1"/>
              </p:cNvSpPr>
              <p:nvPr/>
            </p:nvSpPr>
            <p:spPr bwMode="auto">
              <a:xfrm>
                <a:off x="2865" y="1953"/>
                <a:ext cx="53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A</a:t>
                </a:r>
                <a:endParaRPr kumimoji="0" lang="en-US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55616" name="Rectangle 761"/>
              <p:cNvSpPr>
                <a:spLocks noChangeArrowheads="1"/>
              </p:cNvSpPr>
              <p:nvPr/>
            </p:nvSpPr>
            <p:spPr bwMode="auto">
              <a:xfrm>
                <a:off x="2920" y="1953"/>
                <a:ext cx="36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2</a:t>
                </a:r>
                <a:endParaRPr kumimoji="0" lang="en-US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55617" name="Rectangle 762"/>
              <p:cNvSpPr>
                <a:spLocks noChangeArrowheads="1"/>
              </p:cNvSpPr>
              <p:nvPr/>
            </p:nvSpPr>
            <p:spPr bwMode="auto">
              <a:xfrm>
                <a:off x="2951" y="1953"/>
                <a:ext cx="36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0</a:t>
                </a:r>
                <a:endParaRPr kumimoji="0" lang="en-US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55618" name="Rectangle 763"/>
              <p:cNvSpPr>
                <a:spLocks noChangeArrowheads="1"/>
              </p:cNvSpPr>
              <p:nvPr/>
            </p:nvSpPr>
            <p:spPr bwMode="auto">
              <a:xfrm>
                <a:off x="2716" y="2024"/>
                <a:ext cx="44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P</a:t>
                </a:r>
                <a:endParaRPr kumimoji="0" lang="en-US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55619" name="Rectangle 764"/>
              <p:cNvSpPr>
                <a:spLocks noChangeArrowheads="1"/>
              </p:cNvSpPr>
              <p:nvPr/>
            </p:nvSpPr>
            <p:spPr bwMode="auto">
              <a:xfrm>
                <a:off x="2755" y="2024"/>
                <a:ext cx="36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8</a:t>
                </a:r>
                <a:endParaRPr kumimoji="0" lang="en-US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55620" name="Rectangle 765"/>
              <p:cNvSpPr>
                <a:spLocks noChangeArrowheads="1"/>
              </p:cNvSpPr>
              <p:nvPr/>
            </p:nvSpPr>
            <p:spPr bwMode="auto">
              <a:xfrm>
                <a:off x="2794" y="2024"/>
                <a:ext cx="18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.</a:t>
                </a:r>
                <a:endParaRPr kumimoji="0" lang="en-US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55621" name="Rectangle 766"/>
              <p:cNvSpPr>
                <a:spLocks noChangeArrowheads="1"/>
              </p:cNvSpPr>
              <p:nvPr/>
            </p:nvSpPr>
            <p:spPr bwMode="auto">
              <a:xfrm>
                <a:off x="2810" y="2024"/>
                <a:ext cx="36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4</a:t>
                </a:r>
                <a:endParaRPr kumimoji="0" lang="en-US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55622" name="Rectangle 767"/>
              <p:cNvSpPr>
                <a:spLocks noChangeArrowheads="1"/>
              </p:cNvSpPr>
              <p:nvPr/>
            </p:nvSpPr>
            <p:spPr bwMode="auto">
              <a:xfrm>
                <a:off x="2849" y="2024"/>
                <a:ext cx="20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/</a:t>
                </a:r>
                <a:endParaRPr kumimoji="0" lang="en-US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55623" name="Rectangle 768"/>
              <p:cNvSpPr>
                <a:spLocks noChangeArrowheads="1"/>
              </p:cNvSpPr>
              <p:nvPr/>
            </p:nvSpPr>
            <p:spPr bwMode="auto">
              <a:xfrm>
                <a:off x="2865" y="2024"/>
                <a:ext cx="53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A</a:t>
                </a:r>
                <a:endParaRPr kumimoji="0" lang="en-US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55624" name="Rectangle 769"/>
              <p:cNvSpPr>
                <a:spLocks noChangeArrowheads="1"/>
              </p:cNvSpPr>
              <p:nvPr/>
            </p:nvSpPr>
            <p:spPr bwMode="auto">
              <a:xfrm>
                <a:off x="2920" y="2024"/>
                <a:ext cx="36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2</a:t>
                </a:r>
                <a:endParaRPr kumimoji="0" lang="en-US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55625" name="Rectangle 770"/>
              <p:cNvSpPr>
                <a:spLocks noChangeArrowheads="1"/>
              </p:cNvSpPr>
              <p:nvPr/>
            </p:nvSpPr>
            <p:spPr bwMode="auto">
              <a:xfrm>
                <a:off x="2951" y="2024"/>
                <a:ext cx="36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1</a:t>
                </a:r>
                <a:endParaRPr kumimoji="0" lang="en-US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55626" name="Rectangle 771"/>
              <p:cNvSpPr>
                <a:spLocks noChangeArrowheads="1"/>
              </p:cNvSpPr>
              <p:nvPr/>
            </p:nvSpPr>
            <p:spPr bwMode="auto">
              <a:xfrm>
                <a:off x="2716" y="2094"/>
                <a:ext cx="44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P</a:t>
                </a:r>
                <a:endParaRPr kumimoji="0" lang="en-US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55627" name="Rectangle 772"/>
              <p:cNvSpPr>
                <a:spLocks noChangeArrowheads="1"/>
              </p:cNvSpPr>
              <p:nvPr/>
            </p:nvSpPr>
            <p:spPr bwMode="auto">
              <a:xfrm>
                <a:off x="2755" y="2094"/>
                <a:ext cx="36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8</a:t>
                </a:r>
                <a:endParaRPr kumimoji="0" lang="en-US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55628" name="Rectangle 773"/>
              <p:cNvSpPr>
                <a:spLocks noChangeArrowheads="1"/>
              </p:cNvSpPr>
              <p:nvPr/>
            </p:nvSpPr>
            <p:spPr bwMode="auto">
              <a:xfrm>
                <a:off x="2794" y="2094"/>
                <a:ext cx="18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.</a:t>
                </a:r>
                <a:endParaRPr kumimoji="0" lang="en-US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55629" name="Rectangle 774"/>
              <p:cNvSpPr>
                <a:spLocks noChangeArrowheads="1"/>
              </p:cNvSpPr>
              <p:nvPr/>
            </p:nvSpPr>
            <p:spPr bwMode="auto">
              <a:xfrm>
                <a:off x="2810" y="2094"/>
                <a:ext cx="36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3</a:t>
                </a:r>
                <a:endParaRPr kumimoji="0" lang="en-US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55630" name="Rectangle 775"/>
              <p:cNvSpPr>
                <a:spLocks noChangeArrowheads="1"/>
              </p:cNvSpPr>
              <p:nvPr/>
            </p:nvSpPr>
            <p:spPr bwMode="auto">
              <a:xfrm>
                <a:off x="2849" y="2094"/>
                <a:ext cx="20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/</a:t>
                </a:r>
                <a:endParaRPr kumimoji="0" lang="en-US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55631" name="Rectangle 776"/>
              <p:cNvSpPr>
                <a:spLocks noChangeArrowheads="1"/>
              </p:cNvSpPr>
              <p:nvPr/>
            </p:nvSpPr>
            <p:spPr bwMode="auto">
              <a:xfrm>
                <a:off x="2865" y="2094"/>
                <a:ext cx="48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T</a:t>
                </a:r>
                <a:endParaRPr kumimoji="0" lang="en-US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55632" name="Rectangle 777"/>
              <p:cNvSpPr>
                <a:spLocks noChangeArrowheads="1"/>
              </p:cNvSpPr>
              <p:nvPr/>
            </p:nvSpPr>
            <p:spPr bwMode="auto">
              <a:xfrm>
                <a:off x="2904" y="2094"/>
                <a:ext cx="53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A</a:t>
                </a:r>
                <a:endParaRPr kumimoji="0" lang="en-US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55633" name="Rectangle 778"/>
              <p:cNvSpPr>
                <a:spLocks noChangeArrowheads="1"/>
              </p:cNvSpPr>
              <p:nvPr/>
            </p:nvSpPr>
            <p:spPr bwMode="auto">
              <a:xfrm>
                <a:off x="2959" y="2094"/>
                <a:ext cx="36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3</a:t>
                </a:r>
                <a:endParaRPr kumimoji="0" lang="en-US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55634" name="Rectangle 779"/>
              <p:cNvSpPr>
                <a:spLocks noChangeArrowheads="1"/>
              </p:cNvSpPr>
              <p:nvPr/>
            </p:nvSpPr>
            <p:spPr bwMode="auto">
              <a:xfrm>
                <a:off x="2991" y="2094"/>
                <a:ext cx="53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C</a:t>
                </a:r>
                <a:endParaRPr kumimoji="0" lang="en-US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55635" name="Rectangle 780"/>
              <p:cNvSpPr>
                <a:spLocks noChangeArrowheads="1"/>
              </p:cNvSpPr>
              <p:nvPr/>
            </p:nvSpPr>
            <p:spPr bwMode="auto">
              <a:xfrm>
                <a:off x="3038" y="2094"/>
                <a:ext cx="48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L</a:t>
                </a:r>
                <a:endParaRPr kumimoji="0" lang="en-US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55636" name="Rectangle 781"/>
              <p:cNvSpPr>
                <a:spLocks noChangeArrowheads="1"/>
              </p:cNvSpPr>
              <p:nvPr/>
            </p:nvSpPr>
            <p:spPr bwMode="auto">
              <a:xfrm>
                <a:off x="3085" y="2094"/>
                <a:ext cx="57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K</a:t>
                </a:r>
                <a:endParaRPr kumimoji="0" lang="en-US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55637" name="Rectangle 782"/>
              <p:cNvSpPr>
                <a:spLocks noChangeArrowheads="1"/>
              </p:cNvSpPr>
              <p:nvPr/>
            </p:nvSpPr>
            <p:spPr bwMode="auto">
              <a:xfrm>
                <a:off x="3132" y="2094"/>
                <a:ext cx="20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/</a:t>
                </a:r>
                <a:endParaRPr kumimoji="0" lang="en-US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55638" name="Rectangle 783"/>
              <p:cNvSpPr>
                <a:spLocks noChangeArrowheads="1"/>
              </p:cNvSpPr>
              <p:nvPr/>
            </p:nvSpPr>
            <p:spPr bwMode="auto">
              <a:xfrm>
                <a:off x="3156" y="2094"/>
                <a:ext cx="53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A</a:t>
                </a:r>
                <a:endParaRPr kumimoji="0" lang="en-US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55639" name="Rectangle 784"/>
              <p:cNvSpPr>
                <a:spLocks noChangeArrowheads="1"/>
              </p:cNvSpPr>
              <p:nvPr/>
            </p:nvSpPr>
            <p:spPr bwMode="auto">
              <a:xfrm>
                <a:off x="3203" y="2094"/>
                <a:ext cx="36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2</a:t>
                </a:r>
                <a:endParaRPr kumimoji="0" lang="en-US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55640" name="Rectangle 785"/>
              <p:cNvSpPr>
                <a:spLocks noChangeArrowheads="1"/>
              </p:cNvSpPr>
              <p:nvPr/>
            </p:nvSpPr>
            <p:spPr bwMode="auto">
              <a:xfrm>
                <a:off x="3242" y="2094"/>
                <a:ext cx="36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2</a:t>
                </a:r>
                <a:endParaRPr kumimoji="0" lang="en-US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55641" name="Rectangle 786"/>
              <p:cNvSpPr>
                <a:spLocks noChangeArrowheads="1"/>
              </p:cNvSpPr>
              <p:nvPr/>
            </p:nvSpPr>
            <p:spPr bwMode="auto">
              <a:xfrm>
                <a:off x="2716" y="2165"/>
                <a:ext cx="44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P</a:t>
                </a:r>
                <a:endParaRPr kumimoji="0" lang="en-US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55642" name="Rectangle 787"/>
              <p:cNvSpPr>
                <a:spLocks noChangeArrowheads="1"/>
              </p:cNvSpPr>
              <p:nvPr/>
            </p:nvSpPr>
            <p:spPr bwMode="auto">
              <a:xfrm>
                <a:off x="2755" y="2165"/>
                <a:ext cx="36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8</a:t>
                </a:r>
                <a:endParaRPr kumimoji="0" lang="en-US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55643" name="Rectangle 788"/>
              <p:cNvSpPr>
                <a:spLocks noChangeArrowheads="1"/>
              </p:cNvSpPr>
              <p:nvPr/>
            </p:nvSpPr>
            <p:spPr bwMode="auto">
              <a:xfrm>
                <a:off x="2794" y="2165"/>
                <a:ext cx="18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.</a:t>
                </a:r>
                <a:endParaRPr kumimoji="0" lang="en-US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55644" name="Rectangle 789"/>
              <p:cNvSpPr>
                <a:spLocks noChangeArrowheads="1"/>
              </p:cNvSpPr>
              <p:nvPr/>
            </p:nvSpPr>
            <p:spPr bwMode="auto">
              <a:xfrm>
                <a:off x="2810" y="2165"/>
                <a:ext cx="36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2</a:t>
                </a:r>
                <a:endParaRPr kumimoji="0" lang="en-US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55645" name="Rectangle 790"/>
              <p:cNvSpPr>
                <a:spLocks noChangeArrowheads="1"/>
              </p:cNvSpPr>
              <p:nvPr/>
            </p:nvSpPr>
            <p:spPr bwMode="auto">
              <a:xfrm>
                <a:off x="2849" y="2165"/>
                <a:ext cx="20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/</a:t>
                </a:r>
                <a:endParaRPr kumimoji="0" lang="en-US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55646" name="Rectangle 791"/>
              <p:cNvSpPr>
                <a:spLocks noChangeArrowheads="1"/>
              </p:cNvSpPr>
              <p:nvPr/>
            </p:nvSpPr>
            <p:spPr bwMode="auto">
              <a:xfrm>
                <a:off x="2865" y="2165"/>
                <a:ext cx="48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T</a:t>
                </a:r>
                <a:endParaRPr kumimoji="0" lang="en-US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55647" name="Rectangle 792"/>
              <p:cNvSpPr>
                <a:spLocks noChangeArrowheads="1"/>
              </p:cNvSpPr>
              <p:nvPr/>
            </p:nvSpPr>
            <p:spPr bwMode="auto">
              <a:xfrm>
                <a:off x="2904" y="2165"/>
                <a:ext cx="53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A</a:t>
                </a:r>
                <a:endParaRPr kumimoji="0" lang="en-US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55648" name="Rectangle 793"/>
              <p:cNvSpPr>
                <a:spLocks noChangeArrowheads="1"/>
              </p:cNvSpPr>
              <p:nvPr/>
            </p:nvSpPr>
            <p:spPr bwMode="auto">
              <a:xfrm>
                <a:off x="2959" y="2165"/>
                <a:ext cx="36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3</a:t>
                </a:r>
                <a:endParaRPr kumimoji="0" lang="en-US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55649" name="Rectangle 794"/>
              <p:cNvSpPr>
                <a:spLocks noChangeArrowheads="1"/>
              </p:cNvSpPr>
              <p:nvPr/>
            </p:nvSpPr>
            <p:spPr bwMode="auto">
              <a:xfrm>
                <a:off x="2991" y="2165"/>
                <a:ext cx="18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.</a:t>
                </a:r>
                <a:endParaRPr kumimoji="0" lang="en-US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55650" name="Rectangle 795"/>
              <p:cNvSpPr>
                <a:spLocks noChangeArrowheads="1"/>
              </p:cNvSpPr>
              <p:nvPr/>
            </p:nvSpPr>
            <p:spPr bwMode="auto">
              <a:xfrm>
                <a:off x="3006" y="2165"/>
                <a:ext cx="36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2</a:t>
                </a:r>
                <a:endParaRPr kumimoji="0" lang="en-US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55651" name="Rectangle 796"/>
              <p:cNvSpPr>
                <a:spLocks noChangeArrowheads="1"/>
              </p:cNvSpPr>
              <p:nvPr/>
            </p:nvSpPr>
            <p:spPr bwMode="auto">
              <a:xfrm>
                <a:off x="3046" y="2165"/>
                <a:ext cx="20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/</a:t>
                </a:r>
                <a:endParaRPr kumimoji="0" lang="en-US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55652" name="Rectangle 797"/>
              <p:cNvSpPr>
                <a:spLocks noChangeArrowheads="1"/>
              </p:cNvSpPr>
              <p:nvPr/>
            </p:nvSpPr>
            <p:spPr bwMode="auto">
              <a:xfrm>
                <a:off x="3061" y="2165"/>
                <a:ext cx="53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A</a:t>
                </a:r>
                <a:endParaRPr kumimoji="0" lang="en-US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55653" name="Rectangle 798"/>
              <p:cNvSpPr>
                <a:spLocks noChangeArrowheads="1"/>
              </p:cNvSpPr>
              <p:nvPr/>
            </p:nvSpPr>
            <p:spPr bwMode="auto">
              <a:xfrm>
                <a:off x="3116" y="2165"/>
                <a:ext cx="36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2</a:t>
                </a:r>
                <a:endParaRPr kumimoji="0" lang="en-US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55654" name="Rectangle 799"/>
              <p:cNvSpPr>
                <a:spLocks noChangeArrowheads="1"/>
              </p:cNvSpPr>
              <p:nvPr/>
            </p:nvSpPr>
            <p:spPr bwMode="auto">
              <a:xfrm>
                <a:off x="3148" y="2165"/>
                <a:ext cx="36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3</a:t>
                </a:r>
                <a:endParaRPr kumimoji="0" lang="en-US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55655" name="Rectangle 800"/>
              <p:cNvSpPr>
                <a:spLocks noChangeArrowheads="1"/>
              </p:cNvSpPr>
              <p:nvPr/>
            </p:nvSpPr>
            <p:spPr bwMode="auto">
              <a:xfrm>
                <a:off x="2716" y="2235"/>
                <a:ext cx="44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P</a:t>
                </a:r>
                <a:endParaRPr kumimoji="0" lang="en-US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55656" name="Rectangle 801"/>
              <p:cNvSpPr>
                <a:spLocks noChangeArrowheads="1"/>
              </p:cNvSpPr>
              <p:nvPr/>
            </p:nvSpPr>
            <p:spPr bwMode="auto">
              <a:xfrm>
                <a:off x="2755" y="2235"/>
                <a:ext cx="36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8</a:t>
                </a:r>
                <a:endParaRPr kumimoji="0" lang="en-US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55657" name="Rectangle 802"/>
              <p:cNvSpPr>
                <a:spLocks noChangeArrowheads="1"/>
              </p:cNvSpPr>
              <p:nvPr/>
            </p:nvSpPr>
            <p:spPr bwMode="auto">
              <a:xfrm>
                <a:off x="2794" y="2235"/>
                <a:ext cx="18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.</a:t>
                </a:r>
                <a:endParaRPr kumimoji="0" lang="en-US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55658" name="Rectangle 803"/>
              <p:cNvSpPr>
                <a:spLocks noChangeArrowheads="1"/>
              </p:cNvSpPr>
              <p:nvPr/>
            </p:nvSpPr>
            <p:spPr bwMode="auto">
              <a:xfrm>
                <a:off x="2810" y="2235"/>
                <a:ext cx="36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1</a:t>
                </a:r>
                <a:endParaRPr kumimoji="0" lang="en-US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55659" name="Rectangle 804"/>
              <p:cNvSpPr>
                <a:spLocks noChangeArrowheads="1"/>
              </p:cNvSpPr>
              <p:nvPr/>
            </p:nvSpPr>
            <p:spPr bwMode="auto">
              <a:xfrm>
                <a:off x="2849" y="2235"/>
                <a:ext cx="20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/</a:t>
                </a:r>
                <a:endParaRPr kumimoji="0" lang="en-US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55660" name="Rectangle 805"/>
              <p:cNvSpPr>
                <a:spLocks noChangeArrowheads="1"/>
              </p:cNvSpPr>
              <p:nvPr/>
            </p:nvSpPr>
            <p:spPr bwMode="auto">
              <a:xfrm>
                <a:off x="2865" y="2235"/>
                <a:ext cx="53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U</a:t>
                </a:r>
                <a:endParaRPr kumimoji="0" lang="en-US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55661" name="Rectangle 806"/>
              <p:cNvSpPr>
                <a:spLocks noChangeArrowheads="1"/>
              </p:cNvSpPr>
              <p:nvPr/>
            </p:nvSpPr>
            <p:spPr bwMode="auto">
              <a:xfrm>
                <a:off x="2920" y="2235"/>
                <a:ext cx="53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C</a:t>
                </a:r>
                <a:endParaRPr kumimoji="0" lang="en-US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55662" name="Rectangle 807"/>
              <p:cNvSpPr>
                <a:spLocks noChangeArrowheads="1"/>
              </p:cNvSpPr>
              <p:nvPr/>
            </p:nvSpPr>
            <p:spPr bwMode="auto">
              <a:xfrm>
                <a:off x="2967" y="2235"/>
                <a:ext cx="48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B</a:t>
                </a:r>
                <a:endParaRPr kumimoji="0" lang="en-US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54679" name="Rectangle 809"/>
            <p:cNvSpPr>
              <a:spLocks noChangeArrowheads="1"/>
            </p:cNvSpPr>
            <p:nvPr/>
          </p:nvSpPr>
          <p:spPr bwMode="auto">
            <a:xfrm>
              <a:off x="8507413" y="3493632"/>
              <a:ext cx="57708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3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680" name="Rectangle 810"/>
            <p:cNvSpPr>
              <a:spLocks noChangeArrowheads="1"/>
            </p:cNvSpPr>
            <p:nvPr/>
          </p:nvSpPr>
          <p:spPr bwMode="auto">
            <a:xfrm>
              <a:off x="8558213" y="3493632"/>
              <a:ext cx="83356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C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681" name="Rectangle 811"/>
            <p:cNvSpPr>
              <a:spLocks noChangeArrowheads="1"/>
            </p:cNvSpPr>
            <p:nvPr/>
          </p:nvSpPr>
          <p:spPr bwMode="auto">
            <a:xfrm>
              <a:off x="8632825" y="3493632"/>
              <a:ext cx="76944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L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682" name="Rectangle 812"/>
            <p:cNvSpPr>
              <a:spLocks noChangeArrowheads="1"/>
            </p:cNvSpPr>
            <p:nvPr/>
          </p:nvSpPr>
          <p:spPr bwMode="auto">
            <a:xfrm>
              <a:off x="8707438" y="3493632"/>
              <a:ext cx="89768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K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683" name="Rectangle 813"/>
            <p:cNvSpPr>
              <a:spLocks noChangeArrowheads="1"/>
            </p:cNvSpPr>
            <p:nvPr/>
          </p:nvSpPr>
          <p:spPr bwMode="auto">
            <a:xfrm>
              <a:off x="8782050" y="3493632"/>
              <a:ext cx="32060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/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684" name="Rectangle 814"/>
            <p:cNvSpPr>
              <a:spLocks noChangeArrowheads="1"/>
            </p:cNvSpPr>
            <p:nvPr/>
          </p:nvSpPr>
          <p:spPr bwMode="auto">
            <a:xfrm>
              <a:off x="8818563" y="3493632"/>
              <a:ext cx="76944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T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685" name="Rectangle 815"/>
            <p:cNvSpPr>
              <a:spLocks noChangeArrowheads="1"/>
            </p:cNvSpPr>
            <p:nvPr/>
          </p:nvSpPr>
          <p:spPr bwMode="auto">
            <a:xfrm>
              <a:off x="8882063" y="3493632"/>
              <a:ext cx="83356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A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686" name="Rectangle 816"/>
            <p:cNvSpPr>
              <a:spLocks noChangeArrowheads="1"/>
            </p:cNvSpPr>
            <p:nvPr/>
          </p:nvSpPr>
          <p:spPr bwMode="auto">
            <a:xfrm>
              <a:off x="8956675" y="3493632"/>
              <a:ext cx="57708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2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687" name="Rectangle 817"/>
            <p:cNvSpPr>
              <a:spLocks noChangeArrowheads="1"/>
            </p:cNvSpPr>
            <p:nvPr/>
          </p:nvSpPr>
          <p:spPr bwMode="auto">
            <a:xfrm>
              <a:off x="9018588" y="3493632"/>
              <a:ext cx="28854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.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688" name="Rectangle 818"/>
            <p:cNvSpPr>
              <a:spLocks noChangeArrowheads="1"/>
            </p:cNvSpPr>
            <p:nvPr/>
          </p:nvSpPr>
          <p:spPr bwMode="auto">
            <a:xfrm>
              <a:off x="9043988" y="3493632"/>
              <a:ext cx="57708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0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689" name="Rectangle 819"/>
            <p:cNvSpPr>
              <a:spLocks noChangeArrowheads="1"/>
            </p:cNvSpPr>
            <p:nvPr/>
          </p:nvSpPr>
          <p:spPr bwMode="auto">
            <a:xfrm>
              <a:off x="8034338" y="3606345"/>
              <a:ext cx="70532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P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690" name="Rectangle 820"/>
            <p:cNvSpPr>
              <a:spLocks noChangeArrowheads="1"/>
            </p:cNvSpPr>
            <p:nvPr/>
          </p:nvSpPr>
          <p:spPr bwMode="auto">
            <a:xfrm>
              <a:off x="8096250" y="3606345"/>
              <a:ext cx="57708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8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691" name="Rectangle 821"/>
            <p:cNvSpPr>
              <a:spLocks noChangeArrowheads="1"/>
            </p:cNvSpPr>
            <p:nvPr/>
          </p:nvSpPr>
          <p:spPr bwMode="auto">
            <a:xfrm>
              <a:off x="8158163" y="3606345"/>
              <a:ext cx="28854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.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692" name="Rectangle 822"/>
            <p:cNvSpPr>
              <a:spLocks noChangeArrowheads="1"/>
            </p:cNvSpPr>
            <p:nvPr/>
          </p:nvSpPr>
          <p:spPr bwMode="auto">
            <a:xfrm>
              <a:off x="8183563" y="3606345"/>
              <a:ext cx="57708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0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693" name="Rectangle 823"/>
            <p:cNvSpPr>
              <a:spLocks noChangeArrowheads="1"/>
            </p:cNvSpPr>
            <p:nvPr/>
          </p:nvSpPr>
          <p:spPr bwMode="auto">
            <a:xfrm>
              <a:off x="8245475" y="3606345"/>
              <a:ext cx="32060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/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694" name="Rectangle 824"/>
            <p:cNvSpPr>
              <a:spLocks noChangeArrowheads="1"/>
            </p:cNvSpPr>
            <p:nvPr/>
          </p:nvSpPr>
          <p:spPr bwMode="auto">
            <a:xfrm>
              <a:off x="8270875" y="3606345"/>
              <a:ext cx="83356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U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695" name="Rectangle 825"/>
            <p:cNvSpPr>
              <a:spLocks noChangeArrowheads="1"/>
            </p:cNvSpPr>
            <p:nvPr/>
          </p:nvSpPr>
          <p:spPr bwMode="auto">
            <a:xfrm>
              <a:off x="8358188" y="3606345"/>
              <a:ext cx="83356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C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696" name="Rectangle 826"/>
            <p:cNvSpPr>
              <a:spLocks noChangeArrowheads="1"/>
            </p:cNvSpPr>
            <p:nvPr/>
          </p:nvSpPr>
          <p:spPr bwMode="auto">
            <a:xfrm>
              <a:off x="8432800" y="3606345"/>
              <a:ext cx="76944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B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697" name="Rectangle 827"/>
            <p:cNvSpPr>
              <a:spLocks noChangeArrowheads="1"/>
            </p:cNvSpPr>
            <p:nvPr/>
          </p:nvSpPr>
          <p:spPr bwMode="auto">
            <a:xfrm>
              <a:off x="8507413" y="3606345"/>
              <a:ext cx="57708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3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698" name="Rectangle 828"/>
            <p:cNvSpPr>
              <a:spLocks noChangeArrowheads="1"/>
            </p:cNvSpPr>
            <p:nvPr/>
          </p:nvSpPr>
          <p:spPr bwMode="auto">
            <a:xfrm>
              <a:off x="8558213" y="3606345"/>
              <a:ext cx="64120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S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699" name="Rectangle 829"/>
            <p:cNvSpPr>
              <a:spLocks noChangeArrowheads="1"/>
            </p:cNvSpPr>
            <p:nvPr/>
          </p:nvSpPr>
          <p:spPr bwMode="auto">
            <a:xfrm>
              <a:off x="8620125" y="3606345"/>
              <a:ext cx="76944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T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700" name="Rectangle 830"/>
            <p:cNvSpPr>
              <a:spLocks noChangeArrowheads="1"/>
            </p:cNvSpPr>
            <p:nvPr/>
          </p:nvSpPr>
          <p:spPr bwMode="auto">
            <a:xfrm>
              <a:off x="8694738" y="3606345"/>
              <a:ext cx="76944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E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701" name="Rectangle 831"/>
            <p:cNvSpPr>
              <a:spLocks noChangeArrowheads="1"/>
            </p:cNvSpPr>
            <p:nvPr/>
          </p:nvSpPr>
          <p:spPr bwMode="auto">
            <a:xfrm>
              <a:off x="8756650" y="3606345"/>
              <a:ext cx="32060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/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702" name="Rectangle 832"/>
            <p:cNvSpPr>
              <a:spLocks noChangeArrowheads="1"/>
            </p:cNvSpPr>
            <p:nvPr/>
          </p:nvSpPr>
          <p:spPr bwMode="auto">
            <a:xfrm>
              <a:off x="8794750" y="3606345"/>
              <a:ext cx="76944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T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703" name="Rectangle 833"/>
            <p:cNvSpPr>
              <a:spLocks noChangeArrowheads="1"/>
            </p:cNvSpPr>
            <p:nvPr/>
          </p:nvSpPr>
          <p:spPr bwMode="auto">
            <a:xfrm>
              <a:off x="8843963" y="3606345"/>
              <a:ext cx="83356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A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704" name="Rectangle 834"/>
            <p:cNvSpPr>
              <a:spLocks noChangeArrowheads="1"/>
            </p:cNvSpPr>
            <p:nvPr/>
          </p:nvSpPr>
          <p:spPr bwMode="auto">
            <a:xfrm>
              <a:off x="8931275" y="3606345"/>
              <a:ext cx="57708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1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705" name="Rectangle 835"/>
            <p:cNvSpPr>
              <a:spLocks noChangeArrowheads="1"/>
            </p:cNvSpPr>
            <p:nvPr/>
          </p:nvSpPr>
          <p:spPr bwMode="auto">
            <a:xfrm>
              <a:off x="8993188" y="3606345"/>
              <a:ext cx="28854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.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706" name="Rectangle 836"/>
            <p:cNvSpPr>
              <a:spLocks noChangeArrowheads="1"/>
            </p:cNvSpPr>
            <p:nvPr/>
          </p:nvSpPr>
          <p:spPr bwMode="auto">
            <a:xfrm>
              <a:off x="9018588" y="3606345"/>
              <a:ext cx="57708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0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707" name="Rectangle 837"/>
            <p:cNvSpPr>
              <a:spLocks noChangeArrowheads="1"/>
            </p:cNvSpPr>
            <p:nvPr/>
          </p:nvSpPr>
          <p:spPr bwMode="auto">
            <a:xfrm>
              <a:off x="8034338" y="3942895"/>
              <a:ext cx="70532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P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708" name="Rectangle 838"/>
            <p:cNvSpPr>
              <a:spLocks noChangeArrowheads="1"/>
            </p:cNvSpPr>
            <p:nvPr/>
          </p:nvSpPr>
          <p:spPr bwMode="auto">
            <a:xfrm>
              <a:off x="8096250" y="3942895"/>
              <a:ext cx="57708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9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709" name="Rectangle 839"/>
            <p:cNvSpPr>
              <a:spLocks noChangeArrowheads="1"/>
            </p:cNvSpPr>
            <p:nvPr/>
          </p:nvSpPr>
          <p:spPr bwMode="auto">
            <a:xfrm>
              <a:off x="8158163" y="3942895"/>
              <a:ext cx="28854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.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710" name="Rectangle 840"/>
            <p:cNvSpPr>
              <a:spLocks noChangeArrowheads="1"/>
            </p:cNvSpPr>
            <p:nvPr/>
          </p:nvSpPr>
          <p:spPr bwMode="auto">
            <a:xfrm>
              <a:off x="8183563" y="3942895"/>
              <a:ext cx="57708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7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711" name="Rectangle 841"/>
            <p:cNvSpPr>
              <a:spLocks noChangeArrowheads="1"/>
            </p:cNvSpPr>
            <p:nvPr/>
          </p:nvSpPr>
          <p:spPr bwMode="auto">
            <a:xfrm>
              <a:off x="8245475" y="3942895"/>
              <a:ext cx="32060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/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712" name="Rectangle 842"/>
            <p:cNvSpPr>
              <a:spLocks noChangeArrowheads="1"/>
            </p:cNvSpPr>
            <p:nvPr/>
          </p:nvSpPr>
          <p:spPr bwMode="auto">
            <a:xfrm>
              <a:off x="8270875" y="3942895"/>
              <a:ext cx="83356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U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713" name="Rectangle 843"/>
            <p:cNvSpPr>
              <a:spLocks noChangeArrowheads="1"/>
            </p:cNvSpPr>
            <p:nvPr/>
          </p:nvSpPr>
          <p:spPr bwMode="auto">
            <a:xfrm>
              <a:off x="8358188" y="3942895"/>
              <a:ext cx="83356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C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714" name="Rectangle 844"/>
            <p:cNvSpPr>
              <a:spLocks noChangeArrowheads="1"/>
            </p:cNvSpPr>
            <p:nvPr/>
          </p:nvSpPr>
          <p:spPr bwMode="auto">
            <a:xfrm>
              <a:off x="8432800" y="3942895"/>
              <a:ext cx="83356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A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715" name="Rectangle 845"/>
            <p:cNvSpPr>
              <a:spLocks noChangeArrowheads="1"/>
            </p:cNvSpPr>
            <p:nvPr/>
          </p:nvSpPr>
          <p:spPr bwMode="auto">
            <a:xfrm>
              <a:off x="8507413" y="3942895"/>
              <a:ext cx="57708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3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716" name="Rectangle 846"/>
            <p:cNvSpPr>
              <a:spLocks noChangeArrowheads="1"/>
            </p:cNvSpPr>
            <p:nvPr/>
          </p:nvSpPr>
          <p:spPr bwMode="auto">
            <a:xfrm>
              <a:off x="8569325" y="3942895"/>
              <a:ext cx="76944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T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717" name="Rectangle 847"/>
            <p:cNvSpPr>
              <a:spLocks noChangeArrowheads="1"/>
            </p:cNvSpPr>
            <p:nvPr/>
          </p:nvSpPr>
          <p:spPr bwMode="auto">
            <a:xfrm>
              <a:off x="8632825" y="3942895"/>
              <a:ext cx="83356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X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718" name="Rectangle 848"/>
            <p:cNvSpPr>
              <a:spLocks noChangeArrowheads="1"/>
            </p:cNvSpPr>
            <p:nvPr/>
          </p:nvSpPr>
          <p:spPr bwMode="auto">
            <a:xfrm>
              <a:off x="8720138" y="3942895"/>
              <a:ext cx="83356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D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719" name="Rectangle 849"/>
            <p:cNvSpPr>
              <a:spLocks noChangeArrowheads="1"/>
            </p:cNvSpPr>
            <p:nvPr/>
          </p:nvSpPr>
          <p:spPr bwMode="auto">
            <a:xfrm>
              <a:off x="8034338" y="4054020"/>
              <a:ext cx="70532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P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720" name="Rectangle 850"/>
            <p:cNvSpPr>
              <a:spLocks noChangeArrowheads="1"/>
            </p:cNvSpPr>
            <p:nvPr/>
          </p:nvSpPr>
          <p:spPr bwMode="auto">
            <a:xfrm>
              <a:off x="8096250" y="4054020"/>
              <a:ext cx="57708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9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721" name="Rectangle 851"/>
            <p:cNvSpPr>
              <a:spLocks noChangeArrowheads="1"/>
            </p:cNvSpPr>
            <p:nvPr/>
          </p:nvSpPr>
          <p:spPr bwMode="auto">
            <a:xfrm>
              <a:off x="8158163" y="4054020"/>
              <a:ext cx="28854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.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722" name="Rectangle 852"/>
            <p:cNvSpPr>
              <a:spLocks noChangeArrowheads="1"/>
            </p:cNvSpPr>
            <p:nvPr/>
          </p:nvSpPr>
          <p:spPr bwMode="auto">
            <a:xfrm>
              <a:off x="8183563" y="4054020"/>
              <a:ext cx="57708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6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723" name="Rectangle 853"/>
            <p:cNvSpPr>
              <a:spLocks noChangeArrowheads="1"/>
            </p:cNvSpPr>
            <p:nvPr/>
          </p:nvSpPr>
          <p:spPr bwMode="auto">
            <a:xfrm>
              <a:off x="8245475" y="4054020"/>
              <a:ext cx="32060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/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724" name="Rectangle 854"/>
            <p:cNvSpPr>
              <a:spLocks noChangeArrowheads="1"/>
            </p:cNvSpPr>
            <p:nvPr/>
          </p:nvSpPr>
          <p:spPr bwMode="auto">
            <a:xfrm>
              <a:off x="8270875" y="4054020"/>
              <a:ext cx="83356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U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725" name="Rectangle 855"/>
            <p:cNvSpPr>
              <a:spLocks noChangeArrowheads="1"/>
            </p:cNvSpPr>
            <p:nvPr/>
          </p:nvSpPr>
          <p:spPr bwMode="auto">
            <a:xfrm>
              <a:off x="8358188" y="4054020"/>
              <a:ext cx="83356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C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726" name="Rectangle 856"/>
            <p:cNvSpPr>
              <a:spLocks noChangeArrowheads="1"/>
            </p:cNvSpPr>
            <p:nvPr/>
          </p:nvSpPr>
          <p:spPr bwMode="auto">
            <a:xfrm>
              <a:off x="8432800" y="4054020"/>
              <a:ext cx="83356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A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727" name="Rectangle 857"/>
            <p:cNvSpPr>
              <a:spLocks noChangeArrowheads="1"/>
            </p:cNvSpPr>
            <p:nvPr/>
          </p:nvSpPr>
          <p:spPr bwMode="auto">
            <a:xfrm>
              <a:off x="8507413" y="4054020"/>
              <a:ext cx="57708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3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728" name="Rectangle 858"/>
            <p:cNvSpPr>
              <a:spLocks noChangeArrowheads="1"/>
            </p:cNvSpPr>
            <p:nvPr/>
          </p:nvSpPr>
          <p:spPr bwMode="auto">
            <a:xfrm>
              <a:off x="8569325" y="4054020"/>
              <a:ext cx="83356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R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729" name="Rectangle 859"/>
            <p:cNvSpPr>
              <a:spLocks noChangeArrowheads="1"/>
            </p:cNvSpPr>
            <p:nvPr/>
          </p:nvSpPr>
          <p:spPr bwMode="auto">
            <a:xfrm>
              <a:off x="8645525" y="4054020"/>
              <a:ext cx="83356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X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730" name="Rectangle 860"/>
            <p:cNvSpPr>
              <a:spLocks noChangeArrowheads="1"/>
            </p:cNvSpPr>
            <p:nvPr/>
          </p:nvSpPr>
          <p:spPr bwMode="auto">
            <a:xfrm>
              <a:off x="8720138" y="4054020"/>
              <a:ext cx="83356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D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731" name="Rectangle 861"/>
            <p:cNvSpPr>
              <a:spLocks noChangeArrowheads="1"/>
            </p:cNvSpPr>
            <p:nvPr/>
          </p:nvSpPr>
          <p:spPr bwMode="auto">
            <a:xfrm>
              <a:off x="8034338" y="4166732"/>
              <a:ext cx="70532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P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732" name="Rectangle 862"/>
            <p:cNvSpPr>
              <a:spLocks noChangeArrowheads="1"/>
            </p:cNvSpPr>
            <p:nvPr/>
          </p:nvSpPr>
          <p:spPr bwMode="auto">
            <a:xfrm>
              <a:off x="8096250" y="4166732"/>
              <a:ext cx="57708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9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733" name="Rectangle 863"/>
            <p:cNvSpPr>
              <a:spLocks noChangeArrowheads="1"/>
            </p:cNvSpPr>
            <p:nvPr/>
          </p:nvSpPr>
          <p:spPr bwMode="auto">
            <a:xfrm>
              <a:off x="8158163" y="4166732"/>
              <a:ext cx="28854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.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734" name="Rectangle 864"/>
            <p:cNvSpPr>
              <a:spLocks noChangeArrowheads="1"/>
            </p:cNvSpPr>
            <p:nvPr/>
          </p:nvSpPr>
          <p:spPr bwMode="auto">
            <a:xfrm>
              <a:off x="8183563" y="4166732"/>
              <a:ext cx="57708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5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735" name="Rectangle 865"/>
            <p:cNvSpPr>
              <a:spLocks noChangeArrowheads="1"/>
            </p:cNvSpPr>
            <p:nvPr/>
          </p:nvSpPr>
          <p:spPr bwMode="auto">
            <a:xfrm>
              <a:off x="8245475" y="4166732"/>
              <a:ext cx="32060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/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736" name="Rectangle 866"/>
            <p:cNvSpPr>
              <a:spLocks noChangeArrowheads="1"/>
            </p:cNvSpPr>
            <p:nvPr/>
          </p:nvSpPr>
          <p:spPr bwMode="auto">
            <a:xfrm>
              <a:off x="8270875" y="4166732"/>
              <a:ext cx="83356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U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737" name="Rectangle 867"/>
            <p:cNvSpPr>
              <a:spLocks noChangeArrowheads="1"/>
            </p:cNvSpPr>
            <p:nvPr/>
          </p:nvSpPr>
          <p:spPr bwMode="auto">
            <a:xfrm>
              <a:off x="8358188" y="4166732"/>
              <a:ext cx="83356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C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738" name="Rectangle 868"/>
            <p:cNvSpPr>
              <a:spLocks noChangeArrowheads="1"/>
            </p:cNvSpPr>
            <p:nvPr/>
          </p:nvSpPr>
          <p:spPr bwMode="auto">
            <a:xfrm>
              <a:off x="8432800" y="4166732"/>
              <a:ext cx="83356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A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739" name="Rectangle 869"/>
            <p:cNvSpPr>
              <a:spLocks noChangeArrowheads="1"/>
            </p:cNvSpPr>
            <p:nvPr/>
          </p:nvSpPr>
          <p:spPr bwMode="auto">
            <a:xfrm>
              <a:off x="8507413" y="4166732"/>
              <a:ext cx="57708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3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740" name="Rectangle 870"/>
            <p:cNvSpPr>
              <a:spLocks noChangeArrowheads="1"/>
            </p:cNvSpPr>
            <p:nvPr/>
          </p:nvSpPr>
          <p:spPr bwMode="auto">
            <a:xfrm>
              <a:off x="8569325" y="4166732"/>
              <a:ext cx="83356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C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741" name="Rectangle 871"/>
            <p:cNvSpPr>
              <a:spLocks noChangeArrowheads="1"/>
            </p:cNvSpPr>
            <p:nvPr/>
          </p:nvSpPr>
          <p:spPr bwMode="auto">
            <a:xfrm>
              <a:off x="8645525" y="4166732"/>
              <a:ext cx="76944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L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742" name="Rectangle 872"/>
            <p:cNvSpPr>
              <a:spLocks noChangeArrowheads="1"/>
            </p:cNvSpPr>
            <p:nvPr/>
          </p:nvSpPr>
          <p:spPr bwMode="auto">
            <a:xfrm>
              <a:off x="8707438" y="4166732"/>
              <a:ext cx="89768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K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743" name="Rectangle 873"/>
            <p:cNvSpPr>
              <a:spLocks noChangeArrowheads="1"/>
            </p:cNvSpPr>
            <p:nvPr/>
          </p:nvSpPr>
          <p:spPr bwMode="auto">
            <a:xfrm>
              <a:off x="8034338" y="4277857"/>
              <a:ext cx="70532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P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744" name="Rectangle 874"/>
            <p:cNvSpPr>
              <a:spLocks noChangeArrowheads="1"/>
            </p:cNvSpPr>
            <p:nvPr/>
          </p:nvSpPr>
          <p:spPr bwMode="auto">
            <a:xfrm>
              <a:off x="8096250" y="4277857"/>
              <a:ext cx="57708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9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745" name="Rectangle 875"/>
            <p:cNvSpPr>
              <a:spLocks noChangeArrowheads="1"/>
            </p:cNvSpPr>
            <p:nvPr/>
          </p:nvSpPr>
          <p:spPr bwMode="auto">
            <a:xfrm>
              <a:off x="8158163" y="4277857"/>
              <a:ext cx="28854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.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746" name="Rectangle 876"/>
            <p:cNvSpPr>
              <a:spLocks noChangeArrowheads="1"/>
            </p:cNvSpPr>
            <p:nvPr/>
          </p:nvSpPr>
          <p:spPr bwMode="auto">
            <a:xfrm>
              <a:off x="8183563" y="4277857"/>
              <a:ext cx="57708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4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747" name="Rectangle 877"/>
            <p:cNvSpPr>
              <a:spLocks noChangeArrowheads="1"/>
            </p:cNvSpPr>
            <p:nvPr/>
          </p:nvSpPr>
          <p:spPr bwMode="auto">
            <a:xfrm>
              <a:off x="8245475" y="4277857"/>
              <a:ext cx="32060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/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748" name="Rectangle 878"/>
            <p:cNvSpPr>
              <a:spLocks noChangeArrowheads="1"/>
            </p:cNvSpPr>
            <p:nvPr/>
          </p:nvSpPr>
          <p:spPr bwMode="auto">
            <a:xfrm>
              <a:off x="8270875" y="4277857"/>
              <a:ext cx="83356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U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749" name="Rectangle 879"/>
            <p:cNvSpPr>
              <a:spLocks noChangeArrowheads="1"/>
            </p:cNvSpPr>
            <p:nvPr/>
          </p:nvSpPr>
          <p:spPr bwMode="auto">
            <a:xfrm>
              <a:off x="8358188" y="4277857"/>
              <a:ext cx="83356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C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750" name="Rectangle 880"/>
            <p:cNvSpPr>
              <a:spLocks noChangeArrowheads="1"/>
            </p:cNvSpPr>
            <p:nvPr/>
          </p:nvSpPr>
          <p:spPr bwMode="auto">
            <a:xfrm>
              <a:off x="8432800" y="4277857"/>
              <a:ext cx="83356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A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751" name="Rectangle 881"/>
            <p:cNvSpPr>
              <a:spLocks noChangeArrowheads="1"/>
            </p:cNvSpPr>
            <p:nvPr/>
          </p:nvSpPr>
          <p:spPr bwMode="auto">
            <a:xfrm>
              <a:off x="8507413" y="4277857"/>
              <a:ext cx="57708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3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752" name="Rectangle 882"/>
            <p:cNvSpPr>
              <a:spLocks noChangeArrowheads="1"/>
            </p:cNvSpPr>
            <p:nvPr/>
          </p:nvSpPr>
          <p:spPr bwMode="auto">
            <a:xfrm>
              <a:off x="8569325" y="4277857"/>
              <a:ext cx="64120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S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753" name="Rectangle 883"/>
            <p:cNvSpPr>
              <a:spLocks noChangeArrowheads="1"/>
            </p:cNvSpPr>
            <p:nvPr/>
          </p:nvSpPr>
          <p:spPr bwMode="auto">
            <a:xfrm>
              <a:off x="8632825" y="4277857"/>
              <a:ext cx="76944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T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754" name="Rectangle 884"/>
            <p:cNvSpPr>
              <a:spLocks noChangeArrowheads="1"/>
            </p:cNvSpPr>
            <p:nvPr/>
          </p:nvSpPr>
          <p:spPr bwMode="auto">
            <a:xfrm>
              <a:off x="8694738" y="4277857"/>
              <a:ext cx="76944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E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755" name="Rectangle 885"/>
            <p:cNvSpPr>
              <a:spLocks noChangeArrowheads="1"/>
            </p:cNvSpPr>
            <p:nvPr/>
          </p:nvSpPr>
          <p:spPr bwMode="auto">
            <a:xfrm>
              <a:off x="8034338" y="4390570"/>
              <a:ext cx="70532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P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756" name="Rectangle 886"/>
            <p:cNvSpPr>
              <a:spLocks noChangeArrowheads="1"/>
            </p:cNvSpPr>
            <p:nvPr/>
          </p:nvSpPr>
          <p:spPr bwMode="auto">
            <a:xfrm>
              <a:off x="8096250" y="4390570"/>
              <a:ext cx="57708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9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757" name="Rectangle 887"/>
            <p:cNvSpPr>
              <a:spLocks noChangeArrowheads="1"/>
            </p:cNvSpPr>
            <p:nvPr/>
          </p:nvSpPr>
          <p:spPr bwMode="auto">
            <a:xfrm>
              <a:off x="8158163" y="4390570"/>
              <a:ext cx="28854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.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758" name="Rectangle 888"/>
            <p:cNvSpPr>
              <a:spLocks noChangeArrowheads="1"/>
            </p:cNvSpPr>
            <p:nvPr/>
          </p:nvSpPr>
          <p:spPr bwMode="auto">
            <a:xfrm>
              <a:off x="8183563" y="4390570"/>
              <a:ext cx="57708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3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759" name="Rectangle 889"/>
            <p:cNvSpPr>
              <a:spLocks noChangeArrowheads="1"/>
            </p:cNvSpPr>
            <p:nvPr/>
          </p:nvSpPr>
          <p:spPr bwMode="auto">
            <a:xfrm>
              <a:off x="8245475" y="4390570"/>
              <a:ext cx="32060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/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760" name="Rectangle 890"/>
            <p:cNvSpPr>
              <a:spLocks noChangeArrowheads="1"/>
            </p:cNvSpPr>
            <p:nvPr/>
          </p:nvSpPr>
          <p:spPr bwMode="auto">
            <a:xfrm>
              <a:off x="8270875" y="4390570"/>
              <a:ext cx="76944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T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761" name="Rectangle 891"/>
            <p:cNvSpPr>
              <a:spLocks noChangeArrowheads="1"/>
            </p:cNvSpPr>
            <p:nvPr/>
          </p:nvSpPr>
          <p:spPr bwMode="auto">
            <a:xfrm>
              <a:off x="8332788" y="4390570"/>
              <a:ext cx="83356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A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762" name="Rectangle 892"/>
            <p:cNvSpPr>
              <a:spLocks noChangeArrowheads="1"/>
            </p:cNvSpPr>
            <p:nvPr/>
          </p:nvSpPr>
          <p:spPr bwMode="auto">
            <a:xfrm>
              <a:off x="8420100" y="4390570"/>
              <a:ext cx="57708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3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763" name="Rectangle 893"/>
            <p:cNvSpPr>
              <a:spLocks noChangeArrowheads="1"/>
            </p:cNvSpPr>
            <p:nvPr/>
          </p:nvSpPr>
          <p:spPr bwMode="auto">
            <a:xfrm>
              <a:off x="8470900" y="4390570"/>
              <a:ext cx="28854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.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764" name="Rectangle 894"/>
            <p:cNvSpPr>
              <a:spLocks noChangeArrowheads="1"/>
            </p:cNvSpPr>
            <p:nvPr/>
          </p:nvSpPr>
          <p:spPr bwMode="auto">
            <a:xfrm>
              <a:off x="8494713" y="4390570"/>
              <a:ext cx="57708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4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765" name="Rectangle 895"/>
            <p:cNvSpPr>
              <a:spLocks noChangeArrowheads="1"/>
            </p:cNvSpPr>
            <p:nvPr/>
          </p:nvSpPr>
          <p:spPr bwMode="auto">
            <a:xfrm>
              <a:off x="8034338" y="4503282"/>
              <a:ext cx="70532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P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766" name="Rectangle 896"/>
            <p:cNvSpPr>
              <a:spLocks noChangeArrowheads="1"/>
            </p:cNvSpPr>
            <p:nvPr/>
          </p:nvSpPr>
          <p:spPr bwMode="auto">
            <a:xfrm>
              <a:off x="8096250" y="4503282"/>
              <a:ext cx="57708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9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767" name="Rectangle 897"/>
            <p:cNvSpPr>
              <a:spLocks noChangeArrowheads="1"/>
            </p:cNvSpPr>
            <p:nvPr/>
          </p:nvSpPr>
          <p:spPr bwMode="auto">
            <a:xfrm>
              <a:off x="8158163" y="4503282"/>
              <a:ext cx="28854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.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768" name="Rectangle 898"/>
            <p:cNvSpPr>
              <a:spLocks noChangeArrowheads="1"/>
            </p:cNvSpPr>
            <p:nvPr/>
          </p:nvSpPr>
          <p:spPr bwMode="auto">
            <a:xfrm>
              <a:off x="8183563" y="4503282"/>
              <a:ext cx="57708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2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769" name="Rectangle 899"/>
            <p:cNvSpPr>
              <a:spLocks noChangeArrowheads="1"/>
            </p:cNvSpPr>
            <p:nvPr/>
          </p:nvSpPr>
          <p:spPr bwMode="auto">
            <a:xfrm>
              <a:off x="8245475" y="4503282"/>
              <a:ext cx="32060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/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770" name="Rectangle 900"/>
            <p:cNvSpPr>
              <a:spLocks noChangeArrowheads="1"/>
            </p:cNvSpPr>
            <p:nvPr/>
          </p:nvSpPr>
          <p:spPr bwMode="auto">
            <a:xfrm>
              <a:off x="8270875" y="4503282"/>
              <a:ext cx="76944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T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771" name="Rectangle 901"/>
            <p:cNvSpPr>
              <a:spLocks noChangeArrowheads="1"/>
            </p:cNvSpPr>
            <p:nvPr/>
          </p:nvSpPr>
          <p:spPr bwMode="auto">
            <a:xfrm>
              <a:off x="8332788" y="4503282"/>
              <a:ext cx="83356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A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772" name="Rectangle 902"/>
            <p:cNvSpPr>
              <a:spLocks noChangeArrowheads="1"/>
            </p:cNvSpPr>
            <p:nvPr/>
          </p:nvSpPr>
          <p:spPr bwMode="auto">
            <a:xfrm>
              <a:off x="8420100" y="4503282"/>
              <a:ext cx="57708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3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773" name="Rectangle 903"/>
            <p:cNvSpPr>
              <a:spLocks noChangeArrowheads="1"/>
            </p:cNvSpPr>
            <p:nvPr/>
          </p:nvSpPr>
          <p:spPr bwMode="auto">
            <a:xfrm>
              <a:off x="8470900" y="4503282"/>
              <a:ext cx="28854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.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774" name="Rectangle 904"/>
            <p:cNvSpPr>
              <a:spLocks noChangeArrowheads="1"/>
            </p:cNvSpPr>
            <p:nvPr/>
          </p:nvSpPr>
          <p:spPr bwMode="auto">
            <a:xfrm>
              <a:off x="8494713" y="4503282"/>
              <a:ext cx="57708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3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775" name="Rectangle 905"/>
            <p:cNvSpPr>
              <a:spLocks noChangeArrowheads="1"/>
            </p:cNvSpPr>
            <p:nvPr/>
          </p:nvSpPr>
          <p:spPr bwMode="auto">
            <a:xfrm>
              <a:off x="8034338" y="4614407"/>
              <a:ext cx="70532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P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776" name="Rectangle 906"/>
            <p:cNvSpPr>
              <a:spLocks noChangeArrowheads="1"/>
            </p:cNvSpPr>
            <p:nvPr/>
          </p:nvSpPr>
          <p:spPr bwMode="auto">
            <a:xfrm>
              <a:off x="8096250" y="4614407"/>
              <a:ext cx="57708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9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777" name="Rectangle 907"/>
            <p:cNvSpPr>
              <a:spLocks noChangeArrowheads="1"/>
            </p:cNvSpPr>
            <p:nvPr/>
          </p:nvSpPr>
          <p:spPr bwMode="auto">
            <a:xfrm>
              <a:off x="8158163" y="4614407"/>
              <a:ext cx="28854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.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778" name="Rectangle 908"/>
            <p:cNvSpPr>
              <a:spLocks noChangeArrowheads="1"/>
            </p:cNvSpPr>
            <p:nvPr/>
          </p:nvSpPr>
          <p:spPr bwMode="auto">
            <a:xfrm>
              <a:off x="8183563" y="4614407"/>
              <a:ext cx="57708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1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779" name="Rectangle 909"/>
            <p:cNvSpPr>
              <a:spLocks noChangeArrowheads="1"/>
            </p:cNvSpPr>
            <p:nvPr/>
          </p:nvSpPr>
          <p:spPr bwMode="auto">
            <a:xfrm>
              <a:off x="8245475" y="4614407"/>
              <a:ext cx="32060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/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780" name="Rectangle 910"/>
            <p:cNvSpPr>
              <a:spLocks noChangeArrowheads="1"/>
            </p:cNvSpPr>
            <p:nvPr/>
          </p:nvSpPr>
          <p:spPr bwMode="auto">
            <a:xfrm>
              <a:off x="8270875" y="4614407"/>
              <a:ext cx="83356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A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781" name="Rectangle 911"/>
            <p:cNvSpPr>
              <a:spLocks noChangeArrowheads="1"/>
            </p:cNvSpPr>
            <p:nvPr/>
          </p:nvSpPr>
          <p:spPr bwMode="auto">
            <a:xfrm>
              <a:off x="8358188" y="4614407"/>
              <a:ext cx="57708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1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782" name="Rectangle 912"/>
            <p:cNvSpPr>
              <a:spLocks noChangeArrowheads="1"/>
            </p:cNvSpPr>
            <p:nvPr/>
          </p:nvSpPr>
          <p:spPr bwMode="auto">
            <a:xfrm>
              <a:off x="8407400" y="4614407"/>
              <a:ext cx="57708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6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783" name="Rectangle 913"/>
            <p:cNvSpPr>
              <a:spLocks noChangeArrowheads="1"/>
            </p:cNvSpPr>
            <p:nvPr/>
          </p:nvSpPr>
          <p:spPr bwMode="auto">
            <a:xfrm>
              <a:off x="8034338" y="4727120"/>
              <a:ext cx="70532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P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784" name="Rectangle 914"/>
            <p:cNvSpPr>
              <a:spLocks noChangeArrowheads="1"/>
            </p:cNvSpPr>
            <p:nvPr/>
          </p:nvSpPr>
          <p:spPr bwMode="auto">
            <a:xfrm>
              <a:off x="8096250" y="4727120"/>
              <a:ext cx="57708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9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785" name="Rectangle 915"/>
            <p:cNvSpPr>
              <a:spLocks noChangeArrowheads="1"/>
            </p:cNvSpPr>
            <p:nvPr/>
          </p:nvSpPr>
          <p:spPr bwMode="auto">
            <a:xfrm>
              <a:off x="8158163" y="4727120"/>
              <a:ext cx="28854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.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786" name="Rectangle 916"/>
            <p:cNvSpPr>
              <a:spLocks noChangeArrowheads="1"/>
            </p:cNvSpPr>
            <p:nvPr/>
          </p:nvSpPr>
          <p:spPr bwMode="auto">
            <a:xfrm>
              <a:off x="8183563" y="4727120"/>
              <a:ext cx="57708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0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787" name="Rectangle 917"/>
            <p:cNvSpPr>
              <a:spLocks noChangeArrowheads="1"/>
            </p:cNvSpPr>
            <p:nvPr/>
          </p:nvSpPr>
          <p:spPr bwMode="auto">
            <a:xfrm>
              <a:off x="8245475" y="4727120"/>
              <a:ext cx="32060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/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788" name="Rectangle 918"/>
            <p:cNvSpPr>
              <a:spLocks noChangeArrowheads="1"/>
            </p:cNvSpPr>
            <p:nvPr/>
          </p:nvSpPr>
          <p:spPr bwMode="auto">
            <a:xfrm>
              <a:off x="8270875" y="4727120"/>
              <a:ext cx="83356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A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789" name="Rectangle 919"/>
            <p:cNvSpPr>
              <a:spLocks noChangeArrowheads="1"/>
            </p:cNvSpPr>
            <p:nvPr/>
          </p:nvSpPr>
          <p:spPr bwMode="auto">
            <a:xfrm>
              <a:off x="8358188" y="4727120"/>
              <a:ext cx="57708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1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790" name="Rectangle 920"/>
            <p:cNvSpPr>
              <a:spLocks noChangeArrowheads="1"/>
            </p:cNvSpPr>
            <p:nvPr/>
          </p:nvSpPr>
          <p:spPr bwMode="auto">
            <a:xfrm>
              <a:off x="8407400" y="4727120"/>
              <a:ext cx="57708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7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791" name="Rectangle 921"/>
            <p:cNvSpPr>
              <a:spLocks noChangeArrowheads="1"/>
            </p:cNvSpPr>
            <p:nvPr/>
          </p:nvSpPr>
          <p:spPr bwMode="auto">
            <a:xfrm>
              <a:off x="8034338" y="5062082"/>
              <a:ext cx="70532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P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792" name="Rectangle 922"/>
            <p:cNvSpPr>
              <a:spLocks noChangeArrowheads="1"/>
            </p:cNvSpPr>
            <p:nvPr/>
          </p:nvSpPr>
          <p:spPr bwMode="auto">
            <a:xfrm>
              <a:off x="8096250" y="5062082"/>
              <a:ext cx="57708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1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793" name="Rectangle 923"/>
            <p:cNvSpPr>
              <a:spLocks noChangeArrowheads="1"/>
            </p:cNvSpPr>
            <p:nvPr/>
          </p:nvSpPr>
          <p:spPr bwMode="auto">
            <a:xfrm>
              <a:off x="8158163" y="5062082"/>
              <a:ext cx="57708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0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794" name="Rectangle 924"/>
            <p:cNvSpPr>
              <a:spLocks noChangeArrowheads="1"/>
            </p:cNvSpPr>
            <p:nvPr/>
          </p:nvSpPr>
          <p:spPr bwMode="auto">
            <a:xfrm>
              <a:off x="8208963" y="5062082"/>
              <a:ext cx="28854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.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795" name="Rectangle 925"/>
            <p:cNvSpPr>
              <a:spLocks noChangeArrowheads="1"/>
            </p:cNvSpPr>
            <p:nvPr/>
          </p:nvSpPr>
          <p:spPr bwMode="auto">
            <a:xfrm>
              <a:off x="8245475" y="5062082"/>
              <a:ext cx="57708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5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796" name="Rectangle 926"/>
            <p:cNvSpPr>
              <a:spLocks noChangeArrowheads="1"/>
            </p:cNvSpPr>
            <p:nvPr/>
          </p:nvSpPr>
          <p:spPr bwMode="auto">
            <a:xfrm>
              <a:off x="8296275" y="5062082"/>
              <a:ext cx="32060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/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797" name="Rectangle 927"/>
            <p:cNvSpPr>
              <a:spLocks noChangeArrowheads="1"/>
            </p:cNvSpPr>
            <p:nvPr/>
          </p:nvSpPr>
          <p:spPr bwMode="auto">
            <a:xfrm>
              <a:off x="8332788" y="5062082"/>
              <a:ext cx="76944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T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798" name="Rectangle 928"/>
            <p:cNvSpPr>
              <a:spLocks noChangeArrowheads="1"/>
            </p:cNvSpPr>
            <p:nvPr/>
          </p:nvSpPr>
          <p:spPr bwMode="auto">
            <a:xfrm>
              <a:off x="8396288" y="5062082"/>
              <a:ext cx="83356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A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799" name="Rectangle 929"/>
            <p:cNvSpPr>
              <a:spLocks noChangeArrowheads="1"/>
            </p:cNvSpPr>
            <p:nvPr/>
          </p:nvSpPr>
          <p:spPr bwMode="auto">
            <a:xfrm>
              <a:off x="8470900" y="5062082"/>
              <a:ext cx="57708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3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800" name="Rectangle 930"/>
            <p:cNvSpPr>
              <a:spLocks noChangeArrowheads="1"/>
            </p:cNvSpPr>
            <p:nvPr/>
          </p:nvSpPr>
          <p:spPr bwMode="auto">
            <a:xfrm>
              <a:off x="8532813" y="5062082"/>
              <a:ext cx="28854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.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801" name="Rectangle 931"/>
            <p:cNvSpPr>
              <a:spLocks noChangeArrowheads="1"/>
            </p:cNvSpPr>
            <p:nvPr/>
          </p:nvSpPr>
          <p:spPr bwMode="auto">
            <a:xfrm>
              <a:off x="8558213" y="5062082"/>
              <a:ext cx="57708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1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802" name="Rectangle 932"/>
            <p:cNvSpPr>
              <a:spLocks noChangeArrowheads="1"/>
            </p:cNvSpPr>
            <p:nvPr/>
          </p:nvSpPr>
          <p:spPr bwMode="auto">
            <a:xfrm>
              <a:off x="8607425" y="5062082"/>
              <a:ext cx="32060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/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803" name="Rectangle 933"/>
            <p:cNvSpPr>
              <a:spLocks noChangeArrowheads="1"/>
            </p:cNvSpPr>
            <p:nvPr/>
          </p:nvSpPr>
          <p:spPr bwMode="auto">
            <a:xfrm>
              <a:off x="8645525" y="5062082"/>
              <a:ext cx="83356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C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804" name="Rectangle 934"/>
            <p:cNvSpPr>
              <a:spLocks noChangeArrowheads="1"/>
            </p:cNvSpPr>
            <p:nvPr/>
          </p:nvSpPr>
          <p:spPr bwMode="auto">
            <a:xfrm>
              <a:off x="8720138" y="5062082"/>
              <a:ext cx="57708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0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805" name="Rectangle 935"/>
            <p:cNvSpPr>
              <a:spLocks noChangeArrowheads="1"/>
            </p:cNvSpPr>
            <p:nvPr/>
          </p:nvSpPr>
          <p:spPr bwMode="auto">
            <a:xfrm>
              <a:off x="8769350" y="5062082"/>
              <a:ext cx="28854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.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806" name="Rectangle 936"/>
            <p:cNvSpPr>
              <a:spLocks noChangeArrowheads="1"/>
            </p:cNvSpPr>
            <p:nvPr/>
          </p:nvSpPr>
          <p:spPr bwMode="auto">
            <a:xfrm>
              <a:off x="8807450" y="5062082"/>
              <a:ext cx="57708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6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807" name="Rectangle 937"/>
            <p:cNvSpPr>
              <a:spLocks noChangeArrowheads="1"/>
            </p:cNvSpPr>
            <p:nvPr/>
          </p:nvSpPr>
          <p:spPr bwMode="auto">
            <a:xfrm>
              <a:off x="8034338" y="5174795"/>
              <a:ext cx="70532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P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808" name="Rectangle 938"/>
            <p:cNvSpPr>
              <a:spLocks noChangeArrowheads="1"/>
            </p:cNvSpPr>
            <p:nvPr/>
          </p:nvSpPr>
          <p:spPr bwMode="auto">
            <a:xfrm>
              <a:off x="8096250" y="5174795"/>
              <a:ext cx="57708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1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809" name="Rectangle 939"/>
            <p:cNvSpPr>
              <a:spLocks noChangeArrowheads="1"/>
            </p:cNvSpPr>
            <p:nvPr/>
          </p:nvSpPr>
          <p:spPr bwMode="auto">
            <a:xfrm>
              <a:off x="8158163" y="5174795"/>
              <a:ext cx="57708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0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810" name="Rectangle 940"/>
            <p:cNvSpPr>
              <a:spLocks noChangeArrowheads="1"/>
            </p:cNvSpPr>
            <p:nvPr/>
          </p:nvSpPr>
          <p:spPr bwMode="auto">
            <a:xfrm>
              <a:off x="8208963" y="5174795"/>
              <a:ext cx="28854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.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811" name="Rectangle 941"/>
            <p:cNvSpPr>
              <a:spLocks noChangeArrowheads="1"/>
            </p:cNvSpPr>
            <p:nvPr/>
          </p:nvSpPr>
          <p:spPr bwMode="auto">
            <a:xfrm>
              <a:off x="8245475" y="5174795"/>
              <a:ext cx="57708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4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812" name="Rectangle 942"/>
            <p:cNvSpPr>
              <a:spLocks noChangeArrowheads="1"/>
            </p:cNvSpPr>
            <p:nvPr/>
          </p:nvSpPr>
          <p:spPr bwMode="auto">
            <a:xfrm>
              <a:off x="8296275" y="5174795"/>
              <a:ext cx="32060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/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813" name="Rectangle 943"/>
            <p:cNvSpPr>
              <a:spLocks noChangeArrowheads="1"/>
            </p:cNvSpPr>
            <p:nvPr/>
          </p:nvSpPr>
          <p:spPr bwMode="auto">
            <a:xfrm>
              <a:off x="8332788" y="5174795"/>
              <a:ext cx="76944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T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814" name="Rectangle 944"/>
            <p:cNvSpPr>
              <a:spLocks noChangeArrowheads="1"/>
            </p:cNvSpPr>
            <p:nvPr/>
          </p:nvSpPr>
          <p:spPr bwMode="auto">
            <a:xfrm>
              <a:off x="8396288" y="5174795"/>
              <a:ext cx="83356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A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815" name="Rectangle 945"/>
            <p:cNvSpPr>
              <a:spLocks noChangeArrowheads="1"/>
            </p:cNvSpPr>
            <p:nvPr/>
          </p:nvSpPr>
          <p:spPr bwMode="auto">
            <a:xfrm>
              <a:off x="8470900" y="5174795"/>
              <a:ext cx="57708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3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816" name="Rectangle 946"/>
            <p:cNvSpPr>
              <a:spLocks noChangeArrowheads="1"/>
            </p:cNvSpPr>
            <p:nvPr/>
          </p:nvSpPr>
          <p:spPr bwMode="auto">
            <a:xfrm>
              <a:off x="8532813" y="5174795"/>
              <a:ext cx="28854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.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817" name="Rectangle 947"/>
            <p:cNvSpPr>
              <a:spLocks noChangeArrowheads="1"/>
            </p:cNvSpPr>
            <p:nvPr/>
          </p:nvSpPr>
          <p:spPr bwMode="auto">
            <a:xfrm>
              <a:off x="8558213" y="5174795"/>
              <a:ext cx="57708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0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818" name="Rectangle 948"/>
            <p:cNvSpPr>
              <a:spLocks noChangeArrowheads="1"/>
            </p:cNvSpPr>
            <p:nvPr/>
          </p:nvSpPr>
          <p:spPr bwMode="auto">
            <a:xfrm>
              <a:off x="8607425" y="5174795"/>
              <a:ext cx="32060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/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819" name="Rectangle 949"/>
            <p:cNvSpPr>
              <a:spLocks noChangeArrowheads="1"/>
            </p:cNvSpPr>
            <p:nvPr/>
          </p:nvSpPr>
          <p:spPr bwMode="auto">
            <a:xfrm>
              <a:off x="8645525" y="5174795"/>
              <a:ext cx="83356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C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820" name="Rectangle 950"/>
            <p:cNvSpPr>
              <a:spLocks noChangeArrowheads="1"/>
            </p:cNvSpPr>
            <p:nvPr/>
          </p:nvSpPr>
          <p:spPr bwMode="auto">
            <a:xfrm>
              <a:off x="8720138" y="5174795"/>
              <a:ext cx="57708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0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821" name="Rectangle 951"/>
            <p:cNvSpPr>
              <a:spLocks noChangeArrowheads="1"/>
            </p:cNvSpPr>
            <p:nvPr/>
          </p:nvSpPr>
          <p:spPr bwMode="auto">
            <a:xfrm>
              <a:off x="8769350" y="5174795"/>
              <a:ext cx="28854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.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822" name="Rectangle 952"/>
            <p:cNvSpPr>
              <a:spLocks noChangeArrowheads="1"/>
            </p:cNvSpPr>
            <p:nvPr/>
          </p:nvSpPr>
          <p:spPr bwMode="auto">
            <a:xfrm>
              <a:off x="8807450" y="5174795"/>
              <a:ext cx="57708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7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823" name="Rectangle 953"/>
            <p:cNvSpPr>
              <a:spLocks noChangeArrowheads="1"/>
            </p:cNvSpPr>
            <p:nvPr/>
          </p:nvSpPr>
          <p:spPr bwMode="auto">
            <a:xfrm>
              <a:off x="8034338" y="5287507"/>
              <a:ext cx="70532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P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824" name="Rectangle 954"/>
            <p:cNvSpPr>
              <a:spLocks noChangeArrowheads="1"/>
            </p:cNvSpPr>
            <p:nvPr/>
          </p:nvSpPr>
          <p:spPr bwMode="auto">
            <a:xfrm>
              <a:off x="8096250" y="5287507"/>
              <a:ext cx="57708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1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825" name="Rectangle 955"/>
            <p:cNvSpPr>
              <a:spLocks noChangeArrowheads="1"/>
            </p:cNvSpPr>
            <p:nvPr/>
          </p:nvSpPr>
          <p:spPr bwMode="auto">
            <a:xfrm>
              <a:off x="8158163" y="5287507"/>
              <a:ext cx="57708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0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826" name="Rectangle 956"/>
            <p:cNvSpPr>
              <a:spLocks noChangeArrowheads="1"/>
            </p:cNvSpPr>
            <p:nvPr/>
          </p:nvSpPr>
          <p:spPr bwMode="auto">
            <a:xfrm>
              <a:off x="8208963" y="5287507"/>
              <a:ext cx="28854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.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827" name="Rectangle 957"/>
            <p:cNvSpPr>
              <a:spLocks noChangeArrowheads="1"/>
            </p:cNvSpPr>
            <p:nvPr/>
          </p:nvSpPr>
          <p:spPr bwMode="auto">
            <a:xfrm>
              <a:off x="8245475" y="5287507"/>
              <a:ext cx="57708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3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828" name="Rectangle 958"/>
            <p:cNvSpPr>
              <a:spLocks noChangeArrowheads="1"/>
            </p:cNvSpPr>
            <p:nvPr/>
          </p:nvSpPr>
          <p:spPr bwMode="auto">
            <a:xfrm>
              <a:off x="8296275" y="5287507"/>
              <a:ext cx="28854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 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829" name="Rectangle 959"/>
            <p:cNvSpPr>
              <a:spLocks noChangeArrowheads="1"/>
            </p:cNvSpPr>
            <p:nvPr/>
          </p:nvSpPr>
          <p:spPr bwMode="auto">
            <a:xfrm>
              <a:off x="8320088" y="5287507"/>
              <a:ext cx="32060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/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830" name="Rectangle 960"/>
            <p:cNvSpPr>
              <a:spLocks noChangeArrowheads="1"/>
            </p:cNvSpPr>
            <p:nvPr/>
          </p:nvSpPr>
          <p:spPr bwMode="auto">
            <a:xfrm>
              <a:off x="8358188" y="5287507"/>
              <a:ext cx="83356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U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831" name="Rectangle 961"/>
            <p:cNvSpPr>
              <a:spLocks noChangeArrowheads="1"/>
            </p:cNvSpPr>
            <p:nvPr/>
          </p:nvSpPr>
          <p:spPr bwMode="auto">
            <a:xfrm>
              <a:off x="8432800" y="5287507"/>
              <a:ext cx="83356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C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832" name="Rectangle 962"/>
            <p:cNvSpPr>
              <a:spLocks noChangeArrowheads="1"/>
            </p:cNvSpPr>
            <p:nvPr/>
          </p:nvSpPr>
          <p:spPr bwMode="auto">
            <a:xfrm>
              <a:off x="8507413" y="5287507"/>
              <a:ext cx="76944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B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833" name="Rectangle 963"/>
            <p:cNvSpPr>
              <a:spLocks noChangeArrowheads="1"/>
            </p:cNvSpPr>
            <p:nvPr/>
          </p:nvSpPr>
          <p:spPr bwMode="auto">
            <a:xfrm>
              <a:off x="8582025" y="5287507"/>
              <a:ext cx="57708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3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834" name="Rectangle 964"/>
            <p:cNvSpPr>
              <a:spLocks noChangeArrowheads="1"/>
            </p:cNvSpPr>
            <p:nvPr/>
          </p:nvSpPr>
          <p:spPr bwMode="auto">
            <a:xfrm>
              <a:off x="8645525" y="5287507"/>
              <a:ext cx="64120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S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835" name="Rectangle 965"/>
            <p:cNvSpPr>
              <a:spLocks noChangeArrowheads="1"/>
            </p:cNvSpPr>
            <p:nvPr/>
          </p:nvSpPr>
          <p:spPr bwMode="auto">
            <a:xfrm>
              <a:off x="8707438" y="5287507"/>
              <a:ext cx="83356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C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836" name="Rectangle 966"/>
            <p:cNvSpPr>
              <a:spLocks noChangeArrowheads="1"/>
            </p:cNvSpPr>
            <p:nvPr/>
          </p:nvSpPr>
          <p:spPr bwMode="auto">
            <a:xfrm>
              <a:off x="8782050" y="5287507"/>
              <a:ext cx="76944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L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837" name="Rectangle 967"/>
            <p:cNvSpPr>
              <a:spLocks noChangeArrowheads="1"/>
            </p:cNvSpPr>
            <p:nvPr/>
          </p:nvSpPr>
          <p:spPr bwMode="auto">
            <a:xfrm>
              <a:off x="8034338" y="5398632"/>
              <a:ext cx="70532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P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838" name="Rectangle 968"/>
            <p:cNvSpPr>
              <a:spLocks noChangeArrowheads="1"/>
            </p:cNvSpPr>
            <p:nvPr/>
          </p:nvSpPr>
          <p:spPr bwMode="auto">
            <a:xfrm>
              <a:off x="8096250" y="5398632"/>
              <a:ext cx="57708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1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839" name="Rectangle 969"/>
            <p:cNvSpPr>
              <a:spLocks noChangeArrowheads="1"/>
            </p:cNvSpPr>
            <p:nvPr/>
          </p:nvSpPr>
          <p:spPr bwMode="auto">
            <a:xfrm>
              <a:off x="8158163" y="5398632"/>
              <a:ext cx="57708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0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840" name="Rectangle 970"/>
            <p:cNvSpPr>
              <a:spLocks noChangeArrowheads="1"/>
            </p:cNvSpPr>
            <p:nvPr/>
          </p:nvSpPr>
          <p:spPr bwMode="auto">
            <a:xfrm>
              <a:off x="8208963" y="5398632"/>
              <a:ext cx="28854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.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841" name="Rectangle 971"/>
            <p:cNvSpPr>
              <a:spLocks noChangeArrowheads="1"/>
            </p:cNvSpPr>
            <p:nvPr/>
          </p:nvSpPr>
          <p:spPr bwMode="auto">
            <a:xfrm>
              <a:off x="8245475" y="5398632"/>
              <a:ext cx="57708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2</a:t>
              </a:r>
              <a:endParaRPr kumimoji="0" lang="en-US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842" name="Rectangle 972"/>
            <p:cNvSpPr>
              <a:spLocks noChangeArrowheads="1"/>
            </p:cNvSpPr>
            <p:nvPr/>
          </p:nvSpPr>
          <p:spPr bwMode="auto">
            <a:xfrm>
              <a:off x="8296275" y="5398632"/>
              <a:ext cx="28854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 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843" name="Rectangle 973"/>
            <p:cNvSpPr>
              <a:spLocks noChangeArrowheads="1"/>
            </p:cNvSpPr>
            <p:nvPr/>
          </p:nvSpPr>
          <p:spPr bwMode="auto">
            <a:xfrm>
              <a:off x="8320088" y="5398632"/>
              <a:ext cx="32060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/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844" name="Rectangle 974"/>
            <p:cNvSpPr>
              <a:spLocks noChangeArrowheads="1"/>
            </p:cNvSpPr>
            <p:nvPr/>
          </p:nvSpPr>
          <p:spPr bwMode="auto">
            <a:xfrm>
              <a:off x="8358188" y="5398632"/>
              <a:ext cx="83356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U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845" name="Rectangle 975"/>
            <p:cNvSpPr>
              <a:spLocks noChangeArrowheads="1"/>
            </p:cNvSpPr>
            <p:nvPr/>
          </p:nvSpPr>
          <p:spPr bwMode="auto">
            <a:xfrm>
              <a:off x="8432800" y="5398632"/>
              <a:ext cx="83356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C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846" name="Rectangle 976"/>
            <p:cNvSpPr>
              <a:spLocks noChangeArrowheads="1"/>
            </p:cNvSpPr>
            <p:nvPr/>
          </p:nvSpPr>
          <p:spPr bwMode="auto">
            <a:xfrm>
              <a:off x="8507413" y="5398632"/>
              <a:ext cx="76944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B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847" name="Rectangle 977"/>
            <p:cNvSpPr>
              <a:spLocks noChangeArrowheads="1"/>
            </p:cNvSpPr>
            <p:nvPr/>
          </p:nvSpPr>
          <p:spPr bwMode="auto">
            <a:xfrm>
              <a:off x="8582025" y="5398632"/>
              <a:ext cx="57708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3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848" name="Rectangle 978"/>
            <p:cNvSpPr>
              <a:spLocks noChangeArrowheads="1"/>
            </p:cNvSpPr>
            <p:nvPr/>
          </p:nvSpPr>
          <p:spPr bwMode="auto">
            <a:xfrm>
              <a:off x="8645525" y="5398632"/>
              <a:ext cx="64120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S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849" name="Rectangle 979"/>
            <p:cNvSpPr>
              <a:spLocks noChangeArrowheads="1"/>
            </p:cNvSpPr>
            <p:nvPr/>
          </p:nvSpPr>
          <p:spPr bwMode="auto">
            <a:xfrm>
              <a:off x="8707438" y="5398632"/>
              <a:ext cx="83356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D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850" name="Rectangle 980"/>
            <p:cNvSpPr>
              <a:spLocks noChangeArrowheads="1"/>
            </p:cNvSpPr>
            <p:nvPr/>
          </p:nvSpPr>
          <p:spPr bwMode="auto">
            <a:xfrm>
              <a:off x="8782050" y="5398632"/>
              <a:ext cx="83356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A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851" name="Rectangle 981"/>
            <p:cNvSpPr>
              <a:spLocks noChangeArrowheads="1"/>
            </p:cNvSpPr>
            <p:nvPr/>
          </p:nvSpPr>
          <p:spPr bwMode="auto">
            <a:xfrm>
              <a:off x="8034338" y="5511345"/>
              <a:ext cx="70532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P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852" name="Rectangle 982"/>
            <p:cNvSpPr>
              <a:spLocks noChangeArrowheads="1"/>
            </p:cNvSpPr>
            <p:nvPr/>
          </p:nvSpPr>
          <p:spPr bwMode="auto">
            <a:xfrm>
              <a:off x="8096250" y="5511345"/>
              <a:ext cx="57708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1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853" name="Rectangle 983"/>
            <p:cNvSpPr>
              <a:spLocks noChangeArrowheads="1"/>
            </p:cNvSpPr>
            <p:nvPr/>
          </p:nvSpPr>
          <p:spPr bwMode="auto">
            <a:xfrm>
              <a:off x="8158163" y="5511345"/>
              <a:ext cx="57708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0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854" name="Rectangle 984"/>
            <p:cNvSpPr>
              <a:spLocks noChangeArrowheads="1"/>
            </p:cNvSpPr>
            <p:nvPr/>
          </p:nvSpPr>
          <p:spPr bwMode="auto">
            <a:xfrm>
              <a:off x="8208963" y="5511345"/>
              <a:ext cx="28854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.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855" name="Rectangle 985"/>
            <p:cNvSpPr>
              <a:spLocks noChangeArrowheads="1"/>
            </p:cNvSpPr>
            <p:nvPr/>
          </p:nvSpPr>
          <p:spPr bwMode="auto">
            <a:xfrm>
              <a:off x="8245475" y="5511345"/>
              <a:ext cx="57708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1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856" name="Rectangle 986"/>
            <p:cNvSpPr>
              <a:spLocks noChangeArrowheads="1"/>
            </p:cNvSpPr>
            <p:nvPr/>
          </p:nvSpPr>
          <p:spPr bwMode="auto">
            <a:xfrm>
              <a:off x="8296275" y="5511345"/>
              <a:ext cx="32060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/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857" name="Rectangle 987"/>
            <p:cNvSpPr>
              <a:spLocks noChangeArrowheads="1"/>
            </p:cNvSpPr>
            <p:nvPr/>
          </p:nvSpPr>
          <p:spPr bwMode="auto">
            <a:xfrm>
              <a:off x="8332788" y="5511345"/>
              <a:ext cx="83356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U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858" name="Rectangle 988"/>
            <p:cNvSpPr>
              <a:spLocks noChangeArrowheads="1"/>
            </p:cNvSpPr>
            <p:nvPr/>
          </p:nvSpPr>
          <p:spPr bwMode="auto">
            <a:xfrm>
              <a:off x="8407400" y="5511345"/>
              <a:ext cx="83356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C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859" name="Rectangle 989"/>
            <p:cNvSpPr>
              <a:spLocks noChangeArrowheads="1"/>
            </p:cNvSpPr>
            <p:nvPr/>
          </p:nvSpPr>
          <p:spPr bwMode="auto">
            <a:xfrm>
              <a:off x="8483600" y="5511345"/>
              <a:ext cx="76944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B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860" name="Rectangle 990"/>
            <p:cNvSpPr>
              <a:spLocks noChangeArrowheads="1"/>
            </p:cNvSpPr>
            <p:nvPr/>
          </p:nvSpPr>
          <p:spPr bwMode="auto">
            <a:xfrm>
              <a:off x="8558213" y="5511345"/>
              <a:ext cx="57708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3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861" name="Rectangle 991"/>
            <p:cNvSpPr>
              <a:spLocks noChangeArrowheads="1"/>
            </p:cNvSpPr>
            <p:nvPr/>
          </p:nvSpPr>
          <p:spPr bwMode="auto">
            <a:xfrm>
              <a:off x="8620125" y="5511345"/>
              <a:ext cx="83356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C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862" name="Rectangle 992"/>
            <p:cNvSpPr>
              <a:spLocks noChangeArrowheads="1"/>
            </p:cNvSpPr>
            <p:nvPr/>
          </p:nvSpPr>
          <p:spPr bwMode="auto">
            <a:xfrm>
              <a:off x="8694738" y="5511345"/>
              <a:ext cx="76944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L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863" name="Rectangle 993"/>
            <p:cNvSpPr>
              <a:spLocks noChangeArrowheads="1"/>
            </p:cNvSpPr>
            <p:nvPr/>
          </p:nvSpPr>
          <p:spPr bwMode="auto">
            <a:xfrm>
              <a:off x="8756650" y="5511345"/>
              <a:ext cx="89768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K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864" name="Rectangle 994"/>
            <p:cNvSpPr>
              <a:spLocks noChangeArrowheads="1"/>
            </p:cNvSpPr>
            <p:nvPr/>
          </p:nvSpPr>
          <p:spPr bwMode="auto">
            <a:xfrm>
              <a:off x="8034338" y="5622470"/>
              <a:ext cx="70532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P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865" name="Rectangle 995"/>
            <p:cNvSpPr>
              <a:spLocks noChangeArrowheads="1"/>
            </p:cNvSpPr>
            <p:nvPr/>
          </p:nvSpPr>
          <p:spPr bwMode="auto">
            <a:xfrm>
              <a:off x="8096250" y="5622470"/>
              <a:ext cx="57708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1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866" name="Rectangle 996"/>
            <p:cNvSpPr>
              <a:spLocks noChangeArrowheads="1"/>
            </p:cNvSpPr>
            <p:nvPr/>
          </p:nvSpPr>
          <p:spPr bwMode="auto">
            <a:xfrm>
              <a:off x="8158163" y="5622470"/>
              <a:ext cx="57708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0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867" name="Rectangle 997"/>
            <p:cNvSpPr>
              <a:spLocks noChangeArrowheads="1"/>
            </p:cNvSpPr>
            <p:nvPr/>
          </p:nvSpPr>
          <p:spPr bwMode="auto">
            <a:xfrm>
              <a:off x="8208963" y="5622470"/>
              <a:ext cx="28854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.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868" name="Rectangle 998"/>
            <p:cNvSpPr>
              <a:spLocks noChangeArrowheads="1"/>
            </p:cNvSpPr>
            <p:nvPr/>
          </p:nvSpPr>
          <p:spPr bwMode="auto">
            <a:xfrm>
              <a:off x="8245475" y="5622470"/>
              <a:ext cx="57708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0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869" name="Rectangle 999"/>
            <p:cNvSpPr>
              <a:spLocks noChangeArrowheads="1"/>
            </p:cNvSpPr>
            <p:nvPr/>
          </p:nvSpPr>
          <p:spPr bwMode="auto">
            <a:xfrm>
              <a:off x="8296275" y="5622470"/>
              <a:ext cx="32060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/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870" name="Rectangle 1000"/>
            <p:cNvSpPr>
              <a:spLocks noChangeArrowheads="1"/>
            </p:cNvSpPr>
            <p:nvPr/>
          </p:nvSpPr>
          <p:spPr bwMode="auto">
            <a:xfrm>
              <a:off x="8332788" y="5622470"/>
              <a:ext cx="83356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U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871" name="Rectangle 1001"/>
            <p:cNvSpPr>
              <a:spLocks noChangeArrowheads="1"/>
            </p:cNvSpPr>
            <p:nvPr/>
          </p:nvSpPr>
          <p:spPr bwMode="auto">
            <a:xfrm>
              <a:off x="8407400" y="5622470"/>
              <a:ext cx="83356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C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872" name="Rectangle 1002"/>
            <p:cNvSpPr>
              <a:spLocks noChangeArrowheads="1"/>
            </p:cNvSpPr>
            <p:nvPr/>
          </p:nvSpPr>
          <p:spPr bwMode="auto">
            <a:xfrm>
              <a:off x="8483600" y="5622470"/>
              <a:ext cx="76944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B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873" name="Rectangle 1003"/>
            <p:cNvSpPr>
              <a:spLocks noChangeArrowheads="1"/>
            </p:cNvSpPr>
            <p:nvPr/>
          </p:nvSpPr>
          <p:spPr bwMode="auto">
            <a:xfrm>
              <a:off x="8558213" y="5622470"/>
              <a:ext cx="57708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3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874" name="Rectangle 1004"/>
            <p:cNvSpPr>
              <a:spLocks noChangeArrowheads="1"/>
            </p:cNvSpPr>
            <p:nvPr/>
          </p:nvSpPr>
          <p:spPr bwMode="auto">
            <a:xfrm>
              <a:off x="8620125" y="5622470"/>
              <a:ext cx="64120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S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875" name="Rectangle 1005"/>
            <p:cNvSpPr>
              <a:spLocks noChangeArrowheads="1"/>
            </p:cNvSpPr>
            <p:nvPr/>
          </p:nvSpPr>
          <p:spPr bwMode="auto">
            <a:xfrm>
              <a:off x="8682038" y="5622470"/>
              <a:ext cx="76944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T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876" name="Rectangle 1006"/>
            <p:cNvSpPr>
              <a:spLocks noChangeArrowheads="1"/>
            </p:cNvSpPr>
            <p:nvPr/>
          </p:nvSpPr>
          <p:spPr bwMode="auto">
            <a:xfrm>
              <a:off x="8743950" y="5622470"/>
              <a:ext cx="76944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E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877" name="Rectangle 1007"/>
            <p:cNvSpPr>
              <a:spLocks noChangeArrowheads="1"/>
            </p:cNvSpPr>
            <p:nvPr/>
          </p:nvSpPr>
          <p:spPr bwMode="auto">
            <a:xfrm>
              <a:off x="6056311" y="0"/>
              <a:ext cx="110608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2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C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878" name="Rectangle 1008"/>
            <p:cNvSpPr>
              <a:spLocks noChangeArrowheads="1"/>
            </p:cNvSpPr>
            <p:nvPr/>
          </p:nvSpPr>
          <p:spPr bwMode="auto">
            <a:xfrm>
              <a:off x="6156324" y="0"/>
              <a:ext cx="76944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2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o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879" name="Rectangle 1010"/>
            <p:cNvSpPr>
              <a:spLocks noChangeArrowheads="1"/>
            </p:cNvSpPr>
            <p:nvPr/>
          </p:nvSpPr>
          <p:spPr bwMode="auto">
            <a:xfrm>
              <a:off x="6230936" y="0"/>
              <a:ext cx="68930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2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r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880" name="Rectangle 1011"/>
            <p:cNvSpPr>
              <a:spLocks noChangeArrowheads="1"/>
            </p:cNvSpPr>
            <p:nvPr/>
          </p:nvSpPr>
          <p:spPr bwMode="auto">
            <a:xfrm>
              <a:off x="6305548" y="0"/>
              <a:ext cx="51296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2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t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881" name="Rectangle 1012"/>
            <p:cNvSpPr>
              <a:spLocks noChangeArrowheads="1"/>
            </p:cNvSpPr>
            <p:nvPr/>
          </p:nvSpPr>
          <p:spPr bwMode="auto">
            <a:xfrm>
              <a:off x="6356348" y="0"/>
              <a:ext cx="68930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2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e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882" name="Rectangle 1013"/>
            <p:cNvSpPr>
              <a:spLocks noChangeArrowheads="1"/>
            </p:cNvSpPr>
            <p:nvPr/>
          </p:nvSpPr>
          <p:spPr bwMode="auto">
            <a:xfrm>
              <a:off x="6418261" y="0"/>
              <a:ext cx="76944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2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x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883" name="Rectangle 1014"/>
            <p:cNvSpPr>
              <a:spLocks noChangeArrowheads="1"/>
            </p:cNvSpPr>
            <p:nvPr/>
          </p:nvSpPr>
          <p:spPr bwMode="auto">
            <a:xfrm>
              <a:off x="6492873" y="0"/>
              <a:ext cx="38472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2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 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884" name="Rectangle 1015"/>
            <p:cNvSpPr>
              <a:spLocks noChangeArrowheads="1"/>
            </p:cNvSpPr>
            <p:nvPr/>
          </p:nvSpPr>
          <p:spPr bwMode="auto">
            <a:xfrm>
              <a:off x="6529386" y="0"/>
              <a:ext cx="145874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2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M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885" name="Rectangle 1016"/>
            <p:cNvSpPr>
              <a:spLocks noChangeArrowheads="1"/>
            </p:cNvSpPr>
            <p:nvPr/>
          </p:nvSpPr>
          <p:spPr bwMode="auto">
            <a:xfrm>
              <a:off x="6667498" y="0"/>
              <a:ext cx="76944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2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4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886" name="Rectangle 1017"/>
            <p:cNvSpPr>
              <a:spLocks noChangeArrowheads="1"/>
            </p:cNvSpPr>
            <p:nvPr/>
          </p:nvSpPr>
          <p:spPr bwMode="auto">
            <a:xfrm>
              <a:off x="7402511" y="7258"/>
              <a:ext cx="70532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S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887" name="Rectangle 1018"/>
            <p:cNvSpPr>
              <a:spLocks noChangeArrowheads="1"/>
            </p:cNvSpPr>
            <p:nvPr/>
          </p:nvSpPr>
          <p:spPr bwMode="auto">
            <a:xfrm>
              <a:off x="7464423" y="7258"/>
              <a:ext cx="64120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y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888" name="Rectangle 1019"/>
            <p:cNvSpPr>
              <a:spLocks noChangeArrowheads="1"/>
            </p:cNvSpPr>
            <p:nvPr/>
          </p:nvSpPr>
          <p:spPr bwMode="auto">
            <a:xfrm>
              <a:off x="7526336" y="7258"/>
              <a:ext cx="49694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s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889" name="Rectangle 1020"/>
            <p:cNvSpPr>
              <a:spLocks noChangeArrowheads="1"/>
            </p:cNvSpPr>
            <p:nvPr/>
          </p:nvSpPr>
          <p:spPr bwMode="auto">
            <a:xfrm>
              <a:off x="7577136" y="7258"/>
              <a:ext cx="43282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t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890" name="Rectangle 1021"/>
            <p:cNvSpPr>
              <a:spLocks noChangeArrowheads="1"/>
            </p:cNvSpPr>
            <p:nvPr/>
          </p:nvSpPr>
          <p:spPr bwMode="auto">
            <a:xfrm>
              <a:off x="7613648" y="7258"/>
              <a:ext cx="35266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i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891" name="Rectangle 1022"/>
            <p:cNvSpPr>
              <a:spLocks noChangeArrowheads="1"/>
            </p:cNvSpPr>
            <p:nvPr/>
          </p:nvSpPr>
          <p:spPr bwMode="auto">
            <a:xfrm>
              <a:off x="7651748" y="7258"/>
              <a:ext cx="57708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c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892" name="Rectangle 1023"/>
            <p:cNvSpPr>
              <a:spLocks noChangeArrowheads="1"/>
            </p:cNvSpPr>
            <p:nvPr/>
          </p:nvSpPr>
          <p:spPr bwMode="auto">
            <a:xfrm>
              <a:off x="7700961" y="7258"/>
              <a:ext cx="70532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k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893" name="Rectangle 1024"/>
            <p:cNvSpPr>
              <a:spLocks noChangeArrowheads="1"/>
            </p:cNvSpPr>
            <p:nvPr/>
          </p:nvSpPr>
          <p:spPr bwMode="auto">
            <a:xfrm>
              <a:off x="7427911" y="192996"/>
              <a:ext cx="92974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N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894" name="Rectangle 1025"/>
            <p:cNvSpPr>
              <a:spLocks noChangeArrowheads="1"/>
            </p:cNvSpPr>
            <p:nvPr/>
          </p:nvSpPr>
          <p:spPr bwMode="auto">
            <a:xfrm>
              <a:off x="7515223" y="192996"/>
              <a:ext cx="92974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V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895" name="Rectangle 1026"/>
            <p:cNvSpPr>
              <a:spLocks noChangeArrowheads="1"/>
            </p:cNvSpPr>
            <p:nvPr/>
          </p:nvSpPr>
          <p:spPr bwMode="auto">
            <a:xfrm>
              <a:off x="7613648" y="192996"/>
              <a:ext cx="49694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I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896" name="Rectangle 1027"/>
            <p:cNvSpPr>
              <a:spLocks noChangeArrowheads="1"/>
            </p:cNvSpPr>
            <p:nvPr/>
          </p:nvSpPr>
          <p:spPr bwMode="auto">
            <a:xfrm>
              <a:off x="7651748" y="192996"/>
              <a:ext cx="92974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C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897" name="Line 1028"/>
            <p:cNvSpPr>
              <a:spLocks noChangeShapeType="1"/>
            </p:cNvSpPr>
            <p:nvPr/>
          </p:nvSpPr>
          <p:spPr bwMode="auto">
            <a:xfrm flipV="1">
              <a:off x="6389687" y="394832"/>
              <a:ext cx="0" cy="5775325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4898" name="Rectangle 1031"/>
            <p:cNvSpPr>
              <a:spLocks noChangeArrowheads="1"/>
            </p:cNvSpPr>
            <p:nvPr/>
          </p:nvSpPr>
          <p:spPr bwMode="auto">
            <a:xfrm>
              <a:off x="5480050" y="6033632"/>
              <a:ext cx="94578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2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P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899" name="Rectangle 1032"/>
            <p:cNvSpPr>
              <a:spLocks noChangeArrowheads="1"/>
            </p:cNvSpPr>
            <p:nvPr/>
          </p:nvSpPr>
          <p:spPr bwMode="auto">
            <a:xfrm>
              <a:off x="5567362" y="6033632"/>
              <a:ext cx="68930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2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e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900" name="Rectangle 1033"/>
            <p:cNvSpPr>
              <a:spLocks noChangeArrowheads="1"/>
            </p:cNvSpPr>
            <p:nvPr/>
          </p:nvSpPr>
          <p:spPr bwMode="auto">
            <a:xfrm>
              <a:off x="5629275" y="6033632"/>
              <a:ext cx="68930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2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r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901" name="Rectangle 1034"/>
            <p:cNvSpPr>
              <a:spLocks noChangeArrowheads="1"/>
            </p:cNvSpPr>
            <p:nvPr/>
          </p:nvSpPr>
          <p:spPr bwMode="auto">
            <a:xfrm>
              <a:off x="5678487" y="6033632"/>
              <a:ext cx="43282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2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i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902" name="Rectangle 1035"/>
            <p:cNvSpPr>
              <a:spLocks noChangeArrowheads="1"/>
            </p:cNvSpPr>
            <p:nvPr/>
          </p:nvSpPr>
          <p:spPr bwMode="auto">
            <a:xfrm>
              <a:off x="5716587" y="6033632"/>
              <a:ext cx="84960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2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p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903" name="Rectangle 1036"/>
            <p:cNvSpPr>
              <a:spLocks noChangeArrowheads="1"/>
            </p:cNvSpPr>
            <p:nvPr/>
          </p:nvSpPr>
          <p:spPr bwMode="auto">
            <a:xfrm>
              <a:off x="5791200" y="6033632"/>
              <a:ext cx="84960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2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h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904" name="Rectangle 1037"/>
            <p:cNvSpPr>
              <a:spLocks noChangeArrowheads="1"/>
            </p:cNvSpPr>
            <p:nvPr/>
          </p:nvSpPr>
          <p:spPr bwMode="auto">
            <a:xfrm>
              <a:off x="5865812" y="6033632"/>
              <a:ext cx="68930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2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e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905" name="Rectangle 1038"/>
            <p:cNvSpPr>
              <a:spLocks noChangeArrowheads="1"/>
            </p:cNvSpPr>
            <p:nvPr/>
          </p:nvSpPr>
          <p:spPr bwMode="auto">
            <a:xfrm>
              <a:off x="5940425" y="6033632"/>
              <a:ext cx="68930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2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r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906" name="Rectangle 1039"/>
            <p:cNvSpPr>
              <a:spLocks noChangeArrowheads="1"/>
            </p:cNvSpPr>
            <p:nvPr/>
          </p:nvSpPr>
          <p:spPr bwMode="auto">
            <a:xfrm>
              <a:off x="5991225" y="6033632"/>
              <a:ext cx="76944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2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a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907" name="Rectangle 1040"/>
            <p:cNvSpPr>
              <a:spLocks noChangeArrowheads="1"/>
            </p:cNvSpPr>
            <p:nvPr/>
          </p:nvSpPr>
          <p:spPr bwMode="auto">
            <a:xfrm>
              <a:off x="6053137" y="6033632"/>
              <a:ext cx="43282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2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l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908" name="Rectangle 1041"/>
            <p:cNvSpPr>
              <a:spLocks noChangeArrowheads="1"/>
            </p:cNvSpPr>
            <p:nvPr/>
          </p:nvSpPr>
          <p:spPr bwMode="auto">
            <a:xfrm>
              <a:off x="6089650" y="6033632"/>
              <a:ext cx="38472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2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 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909" name="Rectangle 1042"/>
            <p:cNvSpPr>
              <a:spLocks noChangeArrowheads="1"/>
            </p:cNvSpPr>
            <p:nvPr/>
          </p:nvSpPr>
          <p:spPr bwMode="auto">
            <a:xfrm>
              <a:off x="6127750" y="6033632"/>
              <a:ext cx="102592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2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B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910" name="Rectangle 1043"/>
            <p:cNvSpPr>
              <a:spLocks noChangeArrowheads="1"/>
            </p:cNvSpPr>
            <p:nvPr/>
          </p:nvSpPr>
          <p:spPr bwMode="auto">
            <a:xfrm>
              <a:off x="6227762" y="6033632"/>
              <a:ext cx="84960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2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u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911" name="Rectangle 1044"/>
            <p:cNvSpPr>
              <a:spLocks noChangeArrowheads="1"/>
            </p:cNvSpPr>
            <p:nvPr/>
          </p:nvSpPr>
          <p:spPr bwMode="auto">
            <a:xfrm>
              <a:off x="6302375" y="6033632"/>
              <a:ext cx="59312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2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s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912" name="Line 1045"/>
            <p:cNvSpPr>
              <a:spLocks noChangeShapeType="1"/>
            </p:cNvSpPr>
            <p:nvPr/>
          </p:nvSpPr>
          <p:spPr bwMode="auto">
            <a:xfrm>
              <a:off x="6072187" y="2410957"/>
              <a:ext cx="274320" cy="0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 type="triangle" w="med" len="sm"/>
              <a:tailEnd type="triangle" w="med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4913" name="Line 1048"/>
            <p:cNvSpPr>
              <a:spLocks noChangeShapeType="1"/>
            </p:cNvSpPr>
            <p:nvPr/>
          </p:nvSpPr>
          <p:spPr bwMode="auto">
            <a:xfrm>
              <a:off x="5081587" y="4266745"/>
              <a:ext cx="198438" cy="0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4914" name="Freeform 1049"/>
            <p:cNvSpPr>
              <a:spLocks/>
            </p:cNvSpPr>
            <p:nvPr/>
          </p:nvSpPr>
          <p:spPr bwMode="auto">
            <a:xfrm>
              <a:off x="5267325" y="4241345"/>
              <a:ext cx="74613" cy="61913"/>
            </a:xfrm>
            <a:custGeom>
              <a:avLst/>
              <a:gdLst>
                <a:gd name="T0" fmla="*/ 12700 w 47"/>
                <a:gd name="T1" fmla="*/ 25400 h 39"/>
                <a:gd name="T2" fmla="*/ 0 w 47"/>
                <a:gd name="T3" fmla="*/ 0 h 39"/>
                <a:gd name="T4" fmla="*/ 74613 w 47"/>
                <a:gd name="T5" fmla="*/ 25400 h 39"/>
                <a:gd name="T6" fmla="*/ 0 w 47"/>
                <a:gd name="T7" fmla="*/ 61913 h 39"/>
                <a:gd name="T8" fmla="*/ 12700 w 47"/>
                <a:gd name="T9" fmla="*/ 25400 h 3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7" h="39">
                  <a:moveTo>
                    <a:pt x="8" y="16"/>
                  </a:moveTo>
                  <a:lnTo>
                    <a:pt x="0" y="0"/>
                  </a:lnTo>
                  <a:lnTo>
                    <a:pt x="47" y="16"/>
                  </a:lnTo>
                  <a:lnTo>
                    <a:pt x="0" y="39"/>
                  </a:lnTo>
                  <a:lnTo>
                    <a:pt x="8" y="16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4915" name="Line 1050"/>
            <p:cNvSpPr>
              <a:spLocks noChangeShapeType="1"/>
            </p:cNvSpPr>
            <p:nvPr/>
          </p:nvSpPr>
          <p:spPr bwMode="auto">
            <a:xfrm>
              <a:off x="5081587" y="4377870"/>
              <a:ext cx="198438" cy="0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4916" name="Freeform 1051"/>
            <p:cNvSpPr>
              <a:spLocks/>
            </p:cNvSpPr>
            <p:nvPr/>
          </p:nvSpPr>
          <p:spPr bwMode="auto">
            <a:xfrm>
              <a:off x="5267325" y="4352470"/>
              <a:ext cx="74613" cy="63500"/>
            </a:xfrm>
            <a:custGeom>
              <a:avLst/>
              <a:gdLst>
                <a:gd name="T0" fmla="*/ 12700 w 47"/>
                <a:gd name="T1" fmla="*/ 25400 h 40"/>
                <a:gd name="T2" fmla="*/ 0 w 47"/>
                <a:gd name="T3" fmla="*/ 0 h 40"/>
                <a:gd name="T4" fmla="*/ 74613 w 47"/>
                <a:gd name="T5" fmla="*/ 25400 h 40"/>
                <a:gd name="T6" fmla="*/ 0 w 47"/>
                <a:gd name="T7" fmla="*/ 63500 h 40"/>
                <a:gd name="T8" fmla="*/ 12700 w 47"/>
                <a:gd name="T9" fmla="*/ 25400 h 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7" h="40">
                  <a:moveTo>
                    <a:pt x="8" y="16"/>
                  </a:moveTo>
                  <a:lnTo>
                    <a:pt x="0" y="0"/>
                  </a:lnTo>
                  <a:lnTo>
                    <a:pt x="47" y="16"/>
                  </a:lnTo>
                  <a:lnTo>
                    <a:pt x="0" y="40"/>
                  </a:lnTo>
                  <a:lnTo>
                    <a:pt x="8" y="16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4917" name="Line 1052"/>
            <p:cNvSpPr>
              <a:spLocks noChangeShapeType="1"/>
            </p:cNvSpPr>
            <p:nvPr/>
          </p:nvSpPr>
          <p:spPr bwMode="auto">
            <a:xfrm>
              <a:off x="5081587" y="4490582"/>
              <a:ext cx="198438" cy="0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4918" name="Freeform 1053"/>
            <p:cNvSpPr>
              <a:spLocks/>
            </p:cNvSpPr>
            <p:nvPr/>
          </p:nvSpPr>
          <p:spPr bwMode="auto">
            <a:xfrm>
              <a:off x="5267325" y="4465182"/>
              <a:ext cx="74613" cy="61913"/>
            </a:xfrm>
            <a:custGeom>
              <a:avLst/>
              <a:gdLst>
                <a:gd name="T0" fmla="*/ 12700 w 47"/>
                <a:gd name="T1" fmla="*/ 25400 h 39"/>
                <a:gd name="T2" fmla="*/ 0 w 47"/>
                <a:gd name="T3" fmla="*/ 0 h 39"/>
                <a:gd name="T4" fmla="*/ 74613 w 47"/>
                <a:gd name="T5" fmla="*/ 25400 h 39"/>
                <a:gd name="T6" fmla="*/ 0 w 47"/>
                <a:gd name="T7" fmla="*/ 61913 h 39"/>
                <a:gd name="T8" fmla="*/ 12700 w 47"/>
                <a:gd name="T9" fmla="*/ 25400 h 3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7" h="39">
                  <a:moveTo>
                    <a:pt x="8" y="16"/>
                  </a:moveTo>
                  <a:lnTo>
                    <a:pt x="0" y="0"/>
                  </a:lnTo>
                  <a:lnTo>
                    <a:pt x="47" y="16"/>
                  </a:lnTo>
                  <a:lnTo>
                    <a:pt x="0" y="39"/>
                  </a:lnTo>
                  <a:lnTo>
                    <a:pt x="8" y="16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4919" name="Line 1054"/>
            <p:cNvSpPr>
              <a:spLocks noChangeShapeType="1"/>
            </p:cNvSpPr>
            <p:nvPr/>
          </p:nvSpPr>
          <p:spPr bwMode="auto">
            <a:xfrm>
              <a:off x="5081587" y="4601707"/>
              <a:ext cx="198438" cy="0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4920" name="Freeform 1055"/>
            <p:cNvSpPr>
              <a:spLocks/>
            </p:cNvSpPr>
            <p:nvPr/>
          </p:nvSpPr>
          <p:spPr bwMode="auto">
            <a:xfrm>
              <a:off x="5267325" y="4577895"/>
              <a:ext cx="74613" cy="61913"/>
            </a:xfrm>
            <a:custGeom>
              <a:avLst/>
              <a:gdLst>
                <a:gd name="T0" fmla="*/ 12700 w 47"/>
                <a:gd name="T1" fmla="*/ 23813 h 39"/>
                <a:gd name="T2" fmla="*/ 0 w 47"/>
                <a:gd name="T3" fmla="*/ 0 h 39"/>
                <a:gd name="T4" fmla="*/ 74613 w 47"/>
                <a:gd name="T5" fmla="*/ 23813 h 39"/>
                <a:gd name="T6" fmla="*/ 0 w 47"/>
                <a:gd name="T7" fmla="*/ 61913 h 39"/>
                <a:gd name="T8" fmla="*/ 12700 w 47"/>
                <a:gd name="T9" fmla="*/ 23813 h 3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7" h="39">
                  <a:moveTo>
                    <a:pt x="8" y="15"/>
                  </a:moveTo>
                  <a:lnTo>
                    <a:pt x="0" y="0"/>
                  </a:lnTo>
                  <a:lnTo>
                    <a:pt x="47" y="15"/>
                  </a:lnTo>
                  <a:lnTo>
                    <a:pt x="0" y="39"/>
                  </a:lnTo>
                  <a:lnTo>
                    <a:pt x="8" y="15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4921" name="Rectangle 1056"/>
            <p:cNvSpPr>
              <a:spLocks noChangeArrowheads="1"/>
            </p:cNvSpPr>
            <p:nvPr/>
          </p:nvSpPr>
          <p:spPr bwMode="auto">
            <a:xfrm>
              <a:off x="5516562" y="1875970"/>
              <a:ext cx="84960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T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922" name="Rectangle 1057"/>
            <p:cNvSpPr>
              <a:spLocks noChangeArrowheads="1"/>
            </p:cNvSpPr>
            <p:nvPr/>
          </p:nvSpPr>
          <p:spPr bwMode="auto">
            <a:xfrm>
              <a:off x="5591175" y="1875970"/>
              <a:ext cx="35266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i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923" name="Rectangle 1058"/>
            <p:cNvSpPr>
              <a:spLocks noChangeArrowheads="1"/>
            </p:cNvSpPr>
            <p:nvPr/>
          </p:nvSpPr>
          <p:spPr bwMode="auto">
            <a:xfrm>
              <a:off x="5616575" y="1875970"/>
              <a:ext cx="107402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m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924" name="Rectangle 1059"/>
            <p:cNvSpPr>
              <a:spLocks noChangeArrowheads="1"/>
            </p:cNvSpPr>
            <p:nvPr/>
          </p:nvSpPr>
          <p:spPr bwMode="auto">
            <a:xfrm>
              <a:off x="5716587" y="1875970"/>
              <a:ext cx="57708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e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925" name="Rectangle 1060"/>
            <p:cNvSpPr>
              <a:spLocks noChangeArrowheads="1"/>
            </p:cNvSpPr>
            <p:nvPr/>
          </p:nvSpPr>
          <p:spPr bwMode="auto">
            <a:xfrm>
              <a:off x="5778500" y="1875970"/>
              <a:ext cx="57708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r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926" name="Rectangle 1061"/>
            <p:cNvSpPr>
              <a:spLocks noChangeArrowheads="1"/>
            </p:cNvSpPr>
            <p:nvPr/>
          </p:nvSpPr>
          <p:spPr bwMode="auto">
            <a:xfrm>
              <a:off x="5816600" y="1875970"/>
              <a:ext cx="92974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A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927" name="Line 1062"/>
            <p:cNvSpPr>
              <a:spLocks noChangeShapeType="1"/>
            </p:cNvSpPr>
            <p:nvPr/>
          </p:nvSpPr>
          <p:spPr bwMode="auto">
            <a:xfrm>
              <a:off x="6072187" y="1963282"/>
              <a:ext cx="274320" cy="0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 type="triangle" w="med" len="sm"/>
              <a:tailEnd type="triangle" w="med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4928" name="Rectangle 1065"/>
            <p:cNvSpPr>
              <a:spLocks noChangeArrowheads="1"/>
            </p:cNvSpPr>
            <p:nvPr/>
          </p:nvSpPr>
          <p:spPr bwMode="auto">
            <a:xfrm>
              <a:off x="5894386" y="160338"/>
              <a:ext cx="70532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S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929" name="Rectangle 1066"/>
            <p:cNvSpPr>
              <a:spLocks noChangeArrowheads="1"/>
            </p:cNvSpPr>
            <p:nvPr/>
          </p:nvSpPr>
          <p:spPr bwMode="auto">
            <a:xfrm>
              <a:off x="5956298" y="160338"/>
              <a:ext cx="64120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y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930" name="Rectangle 1067"/>
            <p:cNvSpPr>
              <a:spLocks noChangeArrowheads="1"/>
            </p:cNvSpPr>
            <p:nvPr/>
          </p:nvSpPr>
          <p:spPr bwMode="auto">
            <a:xfrm>
              <a:off x="6019798" y="160338"/>
              <a:ext cx="49694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s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931" name="Rectangle 1068"/>
            <p:cNvSpPr>
              <a:spLocks noChangeArrowheads="1"/>
            </p:cNvSpPr>
            <p:nvPr/>
          </p:nvSpPr>
          <p:spPr bwMode="auto">
            <a:xfrm>
              <a:off x="6069011" y="160338"/>
              <a:ext cx="43282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t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932" name="Rectangle 1069"/>
            <p:cNvSpPr>
              <a:spLocks noChangeArrowheads="1"/>
            </p:cNvSpPr>
            <p:nvPr/>
          </p:nvSpPr>
          <p:spPr bwMode="auto">
            <a:xfrm>
              <a:off x="6107111" y="160338"/>
              <a:ext cx="57708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e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933" name="Rectangle 1070"/>
            <p:cNvSpPr>
              <a:spLocks noChangeArrowheads="1"/>
            </p:cNvSpPr>
            <p:nvPr/>
          </p:nvSpPr>
          <p:spPr bwMode="auto">
            <a:xfrm>
              <a:off x="6169023" y="160338"/>
              <a:ext cx="107402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m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934" name="Rectangle 1071"/>
            <p:cNvSpPr>
              <a:spLocks noChangeArrowheads="1"/>
            </p:cNvSpPr>
            <p:nvPr/>
          </p:nvSpPr>
          <p:spPr bwMode="auto">
            <a:xfrm>
              <a:off x="6256336" y="160338"/>
              <a:ext cx="32060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 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935" name="Rectangle 1072"/>
            <p:cNvSpPr>
              <a:spLocks noChangeArrowheads="1"/>
            </p:cNvSpPr>
            <p:nvPr/>
          </p:nvSpPr>
          <p:spPr bwMode="auto">
            <a:xfrm>
              <a:off x="6292848" y="160338"/>
              <a:ext cx="84960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B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936" name="Rectangle 1073"/>
            <p:cNvSpPr>
              <a:spLocks noChangeArrowheads="1"/>
            </p:cNvSpPr>
            <p:nvPr/>
          </p:nvSpPr>
          <p:spPr bwMode="auto">
            <a:xfrm>
              <a:off x="6367461" y="160338"/>
              <a:ext cx="70532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u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937" name="Rectangle 1074"/>
            <p:cNvSpPr>
              <a:spLocks noChangeArrowheads="1"/>
            </p:cNvSpPr>
            <p:nvPr/>
          </p:nvSpPr>
          <p:spPr bwMode="auto">
            <a:xfrm>
              <a:off x="6430961" y="160338"/>
              <a:ext cx="49694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s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938" name="Rectangle 1075"/>
            <p:cNvSpPr>
              <a:spLocks noChangeArrowheads="1"/>
            </p:cNvSpPr>
            <p:nvPr/>
          </p:nvSpPr>
          <p:spPr bwMode="auto">
            <a:xfrm>
              <a:off x="6480173" y="160338"/>
              <a:ext cx="32060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 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939" name="Rectangle 1076"/>
            <p:cNvSpPr>
              <a:spLocks noChangeArrowheads="1"/>
            </p:cNvSpPr>
            <p:nvPr/>
          </p:nvSpPr>
          <p:spPr bwMode="auto">
            <a:xfrm>
              <a:off x="6518273" y="160338"/>
              <a:ext cx="49694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I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940" name="Rectangle 1077"/>
            <p:cNvSpPr>
              <a:spLocks noChangeArrowheads="1"/>
            </p:cNvSpPr>
            <p:nvPr/>
          </p:nvSpPr>
          <p:spPr bwMode="auto">
            <a:xfrm>
              <a:off x="6554786" y="160338"/>
              <a:ext cx="70532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n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941" name="Rectangle 1078"/>
            <p:cNvSpPr>
              <a:spLocks noChangeArrowheads="1"/>
            </p:cNvSpPr>
            <p:nvPr/>
          </p:nvSpPr>
          <p:spPr bwMode="auto">
            <a:xfrm>
              <a:off x="6616698" y="160338"/>
              <a:ext cx="43282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t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942" name="Rectangle 1079"/>
            <p:cNvSpPr>
              <a:spLocks noChangeArrowheads="1"/>
            </p:cNvSpPr>
            <p:nvPr/>
          </p:nvSpPr>
          <p:spPr bwMode="auto">
            <a:xfrm>
              <a:off x="6654798" y="160338"/>
              <a:ext cx="57708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e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943" name="Rectangle 1080"/>
            <p:cNvSpPr>
              <a:spLocks noChangeArrowheads="1"/>
            </p:cNvSpPr>
            <p:nvPr/>
          </p:nvSpPr>
          <p:spPr bwMode="auto">
            <a:xfrm>
              <a:off x="6704011" y="160338"/>
              <a:ext cx="57708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r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944" name="Rectangle 1081"/>
            <p:cNvSpPr>
              <a:spLocks noChangeArrowheads="1"/>
            </p:cNvSpPr>
            <p:nvPr/>
          </p:nvSpPr>
          <p:spPr bwMode="auto">
            <a:xfrm>
              <a:off x="6754811" y="160338"/>
              <a:ext cx="43282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f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945" name="Rectangle 1082"/>
            <p:cNvSpPr>
              <a:spLocks noChangeArrowheads="1"/>
            </p:cNvSpPr>
            <p:nvPr/>
          </p:nvSpPr>
          <p:spPr bwMode="auto">
            <a:xfrm>
              <a:off x="6791323" y="160338"/>
              <a:ext cx="64120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a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946" name="Rectangle 1083"/>
            <p:cNvSpPr>
              <a:spLocks noChangeArrowheads="1"/>
            </p:cNvSpPr>
            <p:nvPr/>
          </p:nvSpPr>
          <p:spPr bwMode="auto">
            <a:xfrm>
              <a:off x="6853236" y="160338"/>
              <a:ext cx="57708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c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947" name="Rectangle 1084"/>
            <p:cNvSpPr>
              <a:spLocks noChangeArrowheads="1"/>
            </p:cNvSpPr>
            <p:nvPr/>
          </p:nvSpPr>
          <p:spPr bwMode="auto">
            <a:xfrm>
              <a:off x="6904036" y="160338"/>
              <a:ext cx="57708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e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948" name="Rectangle 1085"/>
            <p:cNvSpPr>
              <a:spLocks noChangeArrowheads="1"/>
            </p:cNvSpPr>
            <p:nvPr/>
          </p:nvSpPr>
          <p:spPr bwMode="auto">
            <a:xfrm>
              <a:off x="5367337" y="618670"/>
              <a:ext cx="673100" cy="846138"/>
            </a:xfrm>
            <a:prstGeom prst="rect">
              <a:avLst/>
            </a:prstGeom>
            <a:solidFill>
              <a:srgbClr val="FF9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949" name="Rectangle 1086"/>
            <p:cNvSpPr>
              <a:spLocks noChangeArrowheads="1"/>
            </p:cNvSpPr>
            <p:nvPr/>
          </p:nvSpPr>
          <p:spPr bwMode="auto">
            <a:xfrm>
              <a:off x="5373687" y="625020"/>
              <a:ext cx="660400" cy="833438"/>
            </a:xfrm>
            <a:prstGeom prst="rect">
              <a:avLst/>
            </a:prstGeom>
            <a:noFill/>
            <a:ln w="127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950" name="Freeform 1087"/>
            <p:cNvSpPr>
              <a:spLocks/>
            </p:cNvSpPr>
            <p:nvPr/>
          </p:nvSpPr>
          <p:spPr bwMode="auto">
            <a:xfrm>
              <a:off x="4906962" y="382132"/>
              <a:ext cx="1133475" cy="1095375"/>
            </a:xfrm>
            <a:custGeom>
              <a:avLst/>
              <a:gdLst>
                <a:gd name="T0" fmla="*/ 0 w 714"/>
                <a:gd name="T1" fmla="*/ 1095375 h 690"/>
                <a:gd name="T2" fmla="*/ 174625 w 714"/>
                <a:gd name="T3" fmla="*/ 1095375 h 690"/>
                <a:gd name="T4" fmla="*/ 174625 w 714"/>
                <a:gd name="T5" fmla="*/ 174625 h 690"/>
                <a:gd name="T6" fmla="*/ 1133475 w 714"/>
                <a:gd name="T7" fmla="*/ 174625 h 690"/>
                <a:gd name="T8" fmla="*/ 1133475 w 714"/>
                <a:gd name="T9" fmla="*/ 0 h 690"/>
                <a:gd name="T10" fmla="*/ 0 w 714"/>
                <a:gd name="T11" fmla="*/ 0 h 690"/>
                <a:gd name="T12" fmla="*/ 0 w 714"/>
                <a:gd name="T13" fmla="*/ 1095375 h 69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714" h="690">
                  <a:moveTo>
                    <a:pt x="0" y="690"/>
                  </a:moveTo>
                  <a:lnTo>
                    <a:pt x="110" y="690"/>
                  </a:lnTo>
                  <a:lnTo>
                    <a:pt x="110" y="110"/>
                  </a:lnTo>
                  <a:lnTo>
                    <a:pt x="714" y="110"/>
                  </a:lnTo>
                  <a:lnTo>
                    <a:pt x="714" y="0"/>
                  </a:lnTo>
                  <a:lnTo>
                    <a:pt x="0" y="0"/>
                  </a:lnTo>
                  <a:lnTo>
                    <a:pt x="0" y="690"/>
                  </a:lnTo>
                  <a:close/>
                </a:path>
              </a:pathLst>
            </a:custGeom>
            <a:solidFill>
              <a:srgbClr val="66FF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4951" name="Freeform 1088"/>
            <p:cNvSpPr>
              <a:spLocks/>
            </p:cNvSpPr>
            <p:nvPr/>
          </p:nvSpPr>
          <p:spPr bwMode="auto">
            <a:xfrm>
              <a:off x="4906962" y="382132"/>
              <a:ext cx="1133475" cy="1095375"/>
            </a:xfrm>
            <a:custGeom>
              <a:avLst/>
              <a:gdLst>
                <a:gd name="T0" fmla="*/ 0 w 714"/>
                <a:gd name="T1" fmla="*/ 1095375 h 690"/>
                <a:gd name="T2" fmla="*/ 174625 w 714"/>
                <a:gd name="T3" fmla="*/ 1095375 h 690"/>
                <a:gd name="T4" fmla="*/ 174625 w 714"/>
                <a:gd name="T5" fmla="*/ 174625 h 690"/>
                <a:gd name="T6" fmla="*/ 1133475 w 714"/>
                <a:gd name="T7" fmla="*/ 174625 h 690"/>
                <a:gd name="T8" fmla="*/ 1133475 w 714"/>
                <a:gd name="T9" fmla="*/ 0 h 690"/>
                <a:gd name="T10" fmla="*/ 0 w 714"/>
                <a:gd name="T11" fmla="*/ 0 h 690"/>
                <a:gd name="T12" fmla="*/ 0 w 714"/>
                <a:gd name="T13" fmla="*/ 1095375 h 69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714" h="690">
                  <a:moveTo>
                    <a:pt x="0" y="690"/>
                  </a:moveTo>
                  <a:lnTo>
                    <a:pt x="110" y="690"/>
                  </a:lnTo>
                  <a:lnTo>
                    <a:pt x="110" y="110"/>
                  </a:lnTo>
                  <a:lnTo>
                    <a:pt x="714" y="110"/>
                  </a:lnTo>
                  <a:lnTo>
                    <a:pt x="714" y="0"/>
                  </a:lnTo>
                  <a:lnTo>
                    <a:pt x="0" y="0"/>
                  </a:lnTo>
                  <a:lnTo>
                    <a:pt x="0" y="69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4952" name="Rectangle 1089"/>
            <p:cNvSpPr>
              <a:spLocks noChangeArrowheads="1"/>
            </p:cNvSpPr>
            <p:nvPr/>
          </p:nvSpPr>
          <p:spPr bwMode="auto">
            <a:xfrm>
              <a:off x="5081587" y="394832"/>
              <a:ext cx="99386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G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953" name="Rectangle 1090"/>
            <p:cNvSpPr>
              <a:spLocks noChangeArrowheads="1"/>
            </p:cNvSpPr>
            <p:nvPr/>
          </p:nvSpPr>
          <p:spPr bwMode="auto">
            <a:xfrm>
              <a:off x="5168900" y="394832"/>
              <a:ext cx="78548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P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954" name="Rectangle 1091"/>
            <p:cNvSpPr>
              <a:spLocks noChangeArrowheads="1"/>
            </p:cNvSpPr>
            <p:nvPr/>
          </p:nvSpPr>
          <p:spPr bwMode="auto">
            <a:xfrm>
              <a:off x="5243512" y="394832"/>
              <a:ext cx="49694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I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955" name="Rectangle 1092"/>
            <p:cNvSpPr>
              <a:spLocks noChangeArrowheads="1"/>
            </p:cNvSpPr>
            <p:nvPr/>
          </p:nvSpPr>
          <p:spPr bwMode="auto">
            <a:xfrm>
              <a:off x="5280025" y="394832"/>
              <a:ext cx="99386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O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956" name="Rectangle 1093"/>
            <p:cNvSpPr>
              <a:spLocks noChangeArrowheads="1"/>
            </p:cNvSpPr>
            <p:nvPr/>
          </p:nvSpPr>
          <p:spPr bwMode="auto">
            <a:xfrm>
              <a:off x="5380037" y="394832"/>
              <a:ext cx="32060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 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957" name="Rectangle 1094"/>
            <p:cNvSpPr>
              <a:spLocks noChangeArrowheads="1"/>
            </p:cNvSpPr>
            <p:nvPr/>
          </p:nvSpPr>
          <p:spPr bwMode="auto">
            <a:xfrm>
              <a:off x="5405437" y="394832"/>
              <a:ext cx="78548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P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958" name="Rectangle 1095"/>
            <p:cNvSpPr>
              <a:spLocks noChangeArrowheads="1"/>
            </p:cNvSpPr>
            <p:nvPr/>
          </p:nvSpPr>
          <p:spPr bwMode="auto">
            <a:xfrm>
              <a:off x="5480050" y="394832"/>
              <a:ext cx="64120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o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959" name="Rectangle 1096"/>
            <p:cNvSpPr>
              <a:spLocks noChangeArrowheads="1"/>
            </p:cNvSpPr>
            <p:nvPr/>
          </p:nvSpPr>
          <p:spPr bwMode="auto">
            <a:xfrm>
              <a:off x="5541962" y="394832"/>
              <a:ext cx="57708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r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960" name="Rectangle 1097"/>
            <p:cNvSpPr>
              <a:spLocks noChangeArrowheads="1"/>
            </p:cNvSpPr>
            <p:nvPr/>
          </p:nvSpPr>
          <p:spPr bwMode="auto">
            <a:xfrm>
              <a:off x="5580062" y="394832"/>
              <a:ext cx="43282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t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961" name="Rectangle 1098"/>
            <p:cNvSpPr>
              <a:spLocks noChangeArrowheads="1"/>
            </p:cNvSpPr>
            <p:nvPr/>
          </p:nvSpPr>
          <p:spPr bwMode="auto">
            <a:xfrm>
              <a:off x="5616575" y="394832"/>
              <a:ext cx="32060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 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962" name="Rectangle 1099"/>
            <p:cNvSpPr>
              <a:spLocks noChangeArrowheads="1"/>
            </p:cNvSpPr>
            <p:nvPr/>
          </p:nvSpPr>
          <p:spPr bwMode="auto">
            <a:xfrm>
              <a:off x="5641975" y="394832"/>
              <a:ext cx="64120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1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963" name="Rectangle 1100"/>
            <p:cNvSpPr>
              <a:spLocks noChangeArrowheads="1"/>
            </p:cNvSpPr>
            <p:nvPr/>
          </p:nvSpPr>
          <p:spPr bwMode="auto">
            <a:xfrm>
              <a:off x="5541962" y="917120"/>
              <a:ext cx="57708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e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964" name="Rectangle 1101"/>
            <p:cNvSpPr>
              <a:spLocks noChangeArrowheads="1"/>
            </p:cNvSpPr>
            <p:nvPr/>
          </p:nvSpPr>
          <p:spPr bwMode="auto">
            <a:xfrm>
              <a:off x="5591175" y="917120"/>
              <a:ext cx="92974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U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965" name="Rectangle 1102"/>
            <p:cNvSpPr>
              <a:spLocks noChangeArrowheads="1"/>
            </p:cNvSpPr>
            <p:nvPr/>
          </p:nvSpPr>
          <p:spPr bwMode="auto">
            <a:xfrm>
              <a:off x="5691187" y="917120"/>
              <a:ext cx="70532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S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966" name="Rectangle 1103"/>
            <p:cNvSpPr>
              <a:spLocks noChangeArrowheads="1"/>
            </p:cNvSpPr>
            <p:nvPr/>
          </p:nvSpPr>
          <p:spPr bwMode="auto">
            <a:xfrm>
              <a:off x="5753100" y="917120"/>
              <a:ext cx="92974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C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967" name="Rectangle 1104"/>
            <p:cNvSpPr>
              <a:spLocks noChangeArrowheads="1"/>
            </p:cNvSpPr>
            <p:nvPr/>
          </p:nvSpPr>
          <p:spPr bwMode="auto">
            <a:xfrm>
              <a:off x="5840412" y="917120"/>
              <a:ext cx="49694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I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968" name="Line 1105"/>
            <p:cNvSpPr>
              <a:spLocks noChangeShapeType="1"/>
            </p:cNvSpPr>
            <p:nvPr/>
          </p:nvSpPr>
          <p:spPr bwMode="auto">
            <a:xfrm>
              <a:off x="5156200" y="1117145"/>
              <a:ext cx="123825" cy="0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4969" name="Freeform 1106"/>
            <p:cNvSpPr>
              <a:spLocks/>
            </p:cNvSpPr>
            <p:nvPr/>
          </p:nvSpPr>
          <p:spPr bwMode="auto">
            <a:xfrm>
              <a:off x="5092700" y="1079045"/>
              <a:ext cx="87313" cy="61913"/>
            </a:xfrm>
            <a:custGeom>
              <a:avLst/>
              <a:gdLst>
                <a:gd name="T0" fmla="*/ 63500 w 55"/>
                <a:gd name="T1" fmla="*/ 38100 h 39"/>
                <a:gd name="T2" fmla="*/ 87313 w 55"/>
                <a:gd name="T3" fmla="*/ 61913 h 39"/>
                <a:gd name="T4" fmla="*/ 0 w 55"/>
                <a:gd name="T5" fmla="*/ 38100 h 39"/>
                <a:gd name="T6" fmla="*/ 87313 w 55"/>
                <a:gd name="T7" fmla="*/ 0 h 39"/>
                <a:gd name="T8" fmla="*/ 63500 w 55"/>
                <a:gd name="T9" fmla="*/ 38100 h 3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5" h="39">
                  <a:moveTo>
                    <a:pt x="40" y="24"/>
                  </a:moveTo>
                  <a:lnTo>
                    <a:pt x="55" y="39"/>
                  </a:lnTo>
                  <a:lnTo>
                    <a:pt x="0" y="24"/>
                  </a:lnTo>
                  <a:lnTo>
                    <a:pt x="55" y="0"/>
                  </a:lnTo>
                  <a:lnTo>
                    <a:pt x="40" y="24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4970" name="Freeform 1107"/>
            <p:cNvSpPr>
              <a:spLocks/>
            </p:cNvSpPr>
            <p:nvPr/>
          </p:nvSpPr>
          <p:spPr bwMode="auto">
            <a:xfrm>
              <a:off x="5267325" y="1079045"/>
              <a:ext cx="74613" cy="61913"/>
            </a:xfrm>
            <a:custGeom>
              <a:avLst/>
              <a:gdLst>
                <a:gd name="T0" fmla="*/ 12700 w 47"/>
                <a:gd name="T1" fmla="*/ 38100 h 39"/>
                <a:gd name="T2" fmla="*/ 0 w 47"/>
                <a:gd name="T3" fmla="*/ 0 h 39"/>
                <a:gd name="T4" fmla="*/ 74613 w 47"/>
                <a:gd name="T5" fmla="*/ 38100 h 39"/>
                <a:gd name="T6" fmla="*/ 0 w 47"/>
                <a:gd name="T7" fmla="*/ 61913 h 39"/>
                <a:gd name="T8" fmla="*/ 12700 w 47"/>
                <a:gd name="T9" fmla="*/ 38100 h 3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7" h="39">
                  <a:moveTo>
                    <a:pt x="8" y="24"/>
                  </a:moveTo>
                  <a:lnTo>
                    <a:pt x="0" y="0"/>
                  </a:lnTo>
                  <a:lnTo>
                    <a:pt x="47" y="24"/>
                  </a:lnTo>
                  <a:lnTo>
                    <a:pt x="0" y="39"/>
                  </a:lnTo>
                  <a:lnTo>
                    <a:pt x="8" y="24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4971" name="Line 1108"/>
            <p:cNvSpPr>
              <a:spLocks noChangeShapeType="1"/>
            </p:cNvSpPr>
            <p:nvPr/>
          </p:nvSpPr>
          <p:spPr bwMode="auto">
            <a:xfrm>
              <a:off x="5156200" y="1215570"/>
              <a:ext cx="123825" cy="0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4972" name="Freeform 1109"/>
            <p:cNvSpPr>
              <a:spLocks/>
            </p:cNvSpPr>
            <p:nvPr/>
          </p:nvSpPr>
          <p:spPr bwMode="auto">
            <a:xfrm>
              <a:off x="5092700" y="1191757"/>
              <a:ext cx="87313" cy="61913"/>
            </a:xfrm>
            <a:custGeom>
              <a:avLst/>
              <a:gdLst>
                <a:gd name="T0" fmla="*/ 63500 w 55"/>
                <a:gd name="T1" fmla="*/ 23813 h 39"/>
                <a:gd name="T2" fmla="*/ 87313 w 55"/>
                <a:gd name="T3" fmla="*/ 61913 h 39"/>
                <a:gd name="T4" fmla="*/ 0 w 55"/>
                <a:gd name="T5" fmla="*/ 23813 h 39"/>
                <a:gd name="T6" fmla="*/ 87313 w 55"/>
                <a:gd name="T7" fmla="*/ 0 h 39"/>
                <a:gd name="T8" fmla="*/ 63500 w 55"/>
                <a:gd name="T9" fmla="*/ 23813 h 3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5" h="39">
                  <a:moveTo>
                    <a:pt x="40" y="15"/>
                  </a:moveTo>
                  <a:lnTo>
                    <a:pt x="55" y="39"/>
                  </a:lnTo>
                  <a:lnTo>
                    <a:pt x="0" y="15"/>
                  </a:lnTo>
                  <a:lnTo>
                    <a:pt x="55" y="0"/>
                  </a:lnTo>
                  <a:lnTo>
                    <a:pt x="40" y="15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4973" name="Freeform 1110"/>
            <p:cNvSpPr>
              <a:spLocks/>
            </p:cNvSpPr>
            <p:nvPr/>
          </p:nvSpPr>
          <p:spPr bwMode="auto">
            <a:xfrm>
              <a:off x="5267325" y="1191757"/>
              <a:ext cx="74613" cy="61913"/>
            </a:xfrm>
            <a:custGeom>
              <a:avLst/>
              <a:gdLst>
                <a:gd name="T0" fmla="*/ 12700 w 47"/>
                <a:gd name="T1" fmla="*/ 23813 h 39"/>
                <a:gd name="T2" fmla="*/ 0 w 47"/>
                <a:gd name="T3" fmla="*/ 0 h 39"/>
                <a:gd name="T4" fmla="*/ 74613 w 47"/>
                <a:gd name="T5" fmla="*/ 23813 h 39"/>
                <a:gd name="T6" fmla="*/ 0 w 47"/>
                <a:gd name="T7" fmla="*/ 61913 h 39"/>
                <a:gd name="T8" fmla="*/ 12700 w 47"/>
                <a:gd name="T9" fmla="*/ 23813 h 3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7" h="39">
                  <a:moveTo>
                    <a:pt x="8" y="15"/>
                  </a:moveTo>
                  <a:lnTo>
                    <a:pt x="0" y="0"/>
                  </a:lnTo>
                  <a:lnTo>
                    <a:pt x="47" y="15"/>
                  </a:lnTo>
                  <a:lnTo>
                    <a:pt x="0" y="39"/>
                  </a:lnTo>
                  <a:lnTo>
                    <a:pt x="8" y="15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4974" name="Line 1111"/>
            <p:cNvSpPr>
              <a:spLocks noChangeShapeType="1"/>
            </p:cNvSpPr>
            <p:nvPr/>
          </p:nvSpPr>
          <p:spPr bwMode="auto">
            <a:xfrm>
              <a:off x="6059487" y="494845"/>
              <a:ext cx="274320" cy="0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 type="triangle" w="med" len="sm"/>
              <a:tailEnd type="triangle" w="med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4975" name="Line 1114"/>
            <p:cNvSpPr>
              <a:spLocks noChangeShapeType="1"/>
            </p:cNvSpPr>
            <p:nvPr/>
          </p:nvSpPr>
          <p:spPr bwMode="auto">
            <a:xfrm>
              <a:off x="6059487" y="1042532"/>
              <a:ext cx="274320" cy="0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 type="triangle" w="med" len="sm"/>
              <a:tailEnd type="triangle" w="med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4976" name="Line 1117"/>
            <p:cNvSpPr>
              <a:spLocks noChangeShapeType="1"/>
            </p:cNvSpPr>
            <p:nvPr/>
          </p:nvSpPr>
          <p:spPr bwMode="auto">
            <a:xfrm>
              <a:off x="4757737" y="667882"/>
              <a:ext cx="149225" cy="0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4977" name="Line 1118"/>
            <p:cNvSpPr>
              <a:spLocks noChangeShapeType="1"/>
            </p:cNvSpPr>
            <p:nvPr/>
          </p:nvSpPr>
          <p:spPr bwMode="auto">
            <a:xfrm>
              <a:off x="4757737" y="780595"/>
              <a:ext cx="149225" cy="0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4978" name="Line 1119"/>
            <p:cNvSpPr>
              <a:spLocks noChangeShapeType="1"/>
            </p:cNvSpPr>
            <p:nvPr/>
          </p:nvSpPr>
          <p:spPr bwMode="auto">
            <a:xfrm>
              <a:off x="4757737" y="893307"/>
              <a:ext cx="149225" cy="0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4979" name="Line 1120"/>
            <p:cNvSpPr>
              <a:spLocks noChangeShapeType="1"/>
            </p:cNvSpPr>
            <p:nvPr/>
          </p:nvSpPr>
          <p:spPr bwMode="auto">
            <a:xfrm>
              <a:off x="4757737" y="1004432"/>
              <a:ext cx="149225" cy="0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4980" name="Line 1121"/>
            <p:cNvSpPr>
              <a:spLocks noChangeShapeType="1"/>
            </p:cNvSpPr>
            <p:nvPr/>
          </p:nvSpPr>
          <p:spPr bwMode="auto">
            <a:xfrm>
              <a:off x="4757737" y="1117145"/>
              <a:ext cx="149225" cy="0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4981" name="Line 1122"/>
            <p:cNvSpPr>
              <a:spLocks noChangeShapeType="1"/>
            </p:cNvSpPr>
            <p:nvPr/>
          </p:nvSpPr>
          <p:spPr bwMode="auto">
            <a:xfrm>
              <a:off x="4757737" y="1215570"/>
              <a:ext cx="149225" cy="0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4982" name="Line 1123"/>
            <p:cNvSpPr>
              <a:spLocks noChangeShapeType="1"/>
            </p:cNvSpPr>
            <p:nvPr/>
          </p:nvSpPr>
          <p:spPr bwMode="auto">
            <a:xfrm>
              <a:off x="4757737" y="1328282"/>
              <a:ext cx="149225" cy="0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4983" name="Line 1124"/>
            <p:cNvSpPr>
              <a:spLocks noChangeShapeType="1"/>
            </p:cNvSpPr>
            <p:nvPr/>
          </p:nvSpPr>
          <p:spPr bwMode="auto">
            <a:xfrm>
              <a:off x="4757737" y="1440995"/>
              <a:ext cx="149225" cy="0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4984" name="Line 1125"/>
            <p:cNvSpPr>
              <a:spLocks noChangeShapeType="1"/>
            </p:cNvSpPr>
            <p:nvPr/>
          </p:nvSpPr>
          <p:spPr bwMode="auto">
            <a:xfrm>
              <a:off x="5156200" y="667882"/>
              <a:ext cx="123825" cy="0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4985" name="Freeform 1126"/>
            <p:cNvSpPr>
              <a:spLocks/>
            </p:cNvSpPr>
            <p:nvPr/>
          </p:nvSpPr>
          <p:spPr bwMode="auto">
            <a:xfrm>
              <a:off x="5092700" y="644070"/>
              <a:ext cx="87313" cy="61913"/>
            </a:xfrm>
            <a:custGeom>
              <a:avLst/>
              <a:gdLst>
                <a:gd name="T0" fmla="*/ 63500 w 55"/>
                <a:gd name="T1" fmla="*/ 23813 h 39"/>
                <a:gd name="T2" fmla="*/ 87313 w 55"/>
                <a:gd name="T3" fmla="*/ 61913 h 39"/>
                <a:gd name="T4" fmla="*/ 0 w 55"/>
                <a:gd name="T5" fmla="*/ 23813 h 39"/>
                <a:gd name="T6" fmla="*/ 87313 w 55"/>
                <a:gd name="T7" fmla="*/ 0 h 39"/>
                <a:gd name="T8" fmla="*/ 63500 w 55"/>
                <a:gd name="T9" fmla="*/ 23813 h 3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5" h="39">
                  <a:moveTo>
                    <a:pt x="40" y="15"/>
                  </a:moveTo>
                  <a:lnTo>
                    <a:pt x="55" y="39"/>
                  </a:lnTo>
                  <a:lnTo>
                    <a:pt x="0" y="15"/>
                  </a:lnTo>
                  <a:lnTo>
                    <a:pt x="55" y="0"/>
                  </a:lnTo>
                  <a:lnTo>
                    <a:pt x="40" y="15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4986" name="Freeform 1127"/>
            <p:cNvSpPr>
              <a:spLocks/>
            </p:cNvSpPr>
            <p:nvPr/>
          </p:nvSpPr>
          <p:spPr bwMode="auto">
            <a:xfrm>
              <a:off x="5267325" y="644070"/>
              <a:ext cx="74613" cy="61913"/>
            </a:xfrm>
            <a:custGeom>
              <a:avLst/>
              <a:gdLst>
                <a:gd name="T0" fmla="*/ 12700 w 47"/>
                <a:gd name="T1" fmla="*/ 23813 h 39"/>
                <a:gd name="T2" fmla="*/ 0 w 47"/>
                <a:gd name="T3" fmla="*/ 0 h 39"/>
                <a:gd name="T4" fmla="*/ 74613 w 47"/>
                <a:gd name="T5" fmla="*/ 23813 h 39"/>
                <a:gd name="T6" fmla="*/ 0 w 47"/>
                <a:gd name="T7" fmla="*/ 61913 h 39"/>
                <a:gd name="T8" fmla="*/ 12700 w 47"/>
                <a:gd name="T9" fmla="*/ 23813 h 3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7" h="39">
                  <a:moveTo>
                    <a:pt x="8" y="15"/>
                  </a:moveTo>
                  <a:lnTo>
                    <a:pt x="0" y="0"/>
                  </a:lnTo>
                  <a:lnTo>
                    <a:pt x="47" y="15"/>
                  </a:lnTo>
                  <a:lnTo>
                    <a:pt x="0" y="39"/>
                  </a:lnTo>
                  <a:lnTo>
                    <a:pt x="8" y="15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4987" name="Line 1128"/>
            <p:cNvSpPr>
              <a:spLocks noChangeShapeType="1"/>
            </p:cNvSpPr>
            <p:nvPr/>
          </p:nvSpPr>
          <p:spPr bwMode="auto">
            <a:xfrm>
              <a:off x="5156200" y="780595"/>
              <a:ext cx="123825" cy="0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4988" name="Freeform 1129"/>
            <p:cNvSpPr>
              <a:spLocks/>
            </p:cNvSpPr>
            <p:nvPr/>
          </p:nvSpPr>
          <p:spPr bwMode="auto">
            <a:xfrm>
              <a:off x="5092700" y="744082"/>
              <a:ext cx="87313" cy="61913"/>
            </a:xfrm>
            <a:custGeom>
              <a:avLst/>
              <a:gdLst>
                <a:gd name="T0" fmla="*/ 63500 w 55"/>
                <a:gd name="T1" fmla="*/ 36513 h 39"/>
                <a:gd name="T2" fmla="*/ 87313 w 55"/>
                <a:gd name="T3" fmla="*/ 61913 h 39"/>
                <a:gd name="T4" fmla="*/ 0 w 55"/>
                <a:gd name="T5" fmla="*/ 36513 h 39"/>
                <a:gd name="T6" fmla="*/ 87313 w 55"/>
                <a:gd name="T7" fmla="*/ 0 h 39"/>
                <a:gd name="T8" fmla="*/ 63500 w 55"/>
                <a:gd name="T9" fmla="*/ 36513 h 3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5" h="39">
                  <a:moveTo>
                    <a:pt x="40" y="23"/>
                  </a:moveTo>
                  <a:lnTo>
                    <a:pt x="55" y="39"/>
                  </a:lnTo>
                  <a:lnTo>
                    <a:pt x="0" y="23"/>
                  </a:lnTo>
                  <a:lnTo>
                    <a:pt x="55" y="0"/>
                  </a:lnTo>
                  <a:lnTo>
                    <a:pt x="40" y="23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4989" name="Freeform 1130"/>
            <p:cNvSpPr>
              <a:spLocks/>
            </p:cNvSpPr>
            <p:nvPr/>
          </p:nvSpPr>
          <p:spPr bwMode="auto">
            <a:xfrm>
              <a:off x="5267325" y="744082"/>
              <a:ext cx="74613" cy="61913"/>
            </a:xfrm>
            <a:custGeom>
              <a:avLst/>
              <a:gdLst>
                <a:gd name="T0" fmla="*/ 12700 w 47"/>
                <a:gd name="T1" fmla="*/ 36513 h 39"/>
                <a:gd name="T2" fmla="*/ 0 w 47"/>
                <a:gd name="T3" fmla="*/ 0 h 39"/>
                <a:gd name="T4" fmla="*/ 74613 w 47"/>
                <a:gd name="T5" fmla="*/ 36513 h 39"/>
                <a:gd name="T6" fmla="*/ 0 w 47"/>
                <a:gd name="T7" fmla="*/ 61913 h 39"/>
                <a:gd name="T8" fmla="*/ 12700 w 47"/>
                <a:gd name="T9" fmla="*/ 36513 h 3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7" h="39">
                  <a:moveTo>
                    <a:pt x="8" y="23"/>
                  </a:moveTo>
                  <a:lnTo>
                    <a:pt x="0" y="0"/>
                  </a:lnTo>
                  <a:lnTo>
                    <a:pt x="47" y="23"/>
                  </a:lnTo>
                  <a:lnTo>
                    <a:pt x="0" y="39"/>
                  </a:ln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4990" name="Line 1131"/>
            <p:cNvSpPr>
              <a:spLocks noChangeShapeType="1"/>
            </p:cNvSpPr>
            <p:nvPr/>
          </p:nvSpPr>
          <p:spPr bwMode="auto">
            <a:xfrm>
              <a:off x="5156200" y="893307"/>
              <a:ext cx="123825" cy="0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4991" name="Freeform 1132"/>
            <p:cNvSpPr>
              <a:spLocks/>
            </p:cNvSpPr>
            <p:nvPr/>
          </p:nvSpPr>
          <p:spPr bwMode="auto">
            <a:xfrm>
              <a:off x="5092700" y="855207"/>
              <a:ext cx="87313" cy="61913"/>
            </a:xfrm>
            <a:custGeom>
              <a:avLst/>
              <a:gdLst>
                <a:gd name="T0" fmla="*/ 63500 w 55"/>
                <a:gd name="T1" fmla="*/ 38100 h 39"/>
                <a:gd name="T2" fmla="*/ 87313 w 55"/>
                <a:gd name="T3" fmla="*/ 61913 h 39"/>
                <a:gd name="T4" fmla="*/ 0 w 55"/>
                <a:gd name="T5" fmla="*/ 38100 h 39"/>
                <a:gd name="T6" fmla="*/ 87313 w 55"/>
                <a:gd name="T7" fmla="*/ 0 h 39"/>
                <a:gd name="T8" fmla="*/ 63500 w 55"/>
                <a:gd name="T9" fmla="*/ 38100 h 3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5" h="39">
                  <a:moveTo>
                    <a:pt x="40" y="24"/>
                  </a:moveTo>
                  <a:lnTo>
                    <a:pt x="55" y="39"/>
                  </a:lnTo>
                  <a:lnTo>
                    <a:pt x="0" y="24"/>
                  </a:lnTo>
                  <a:lnTo>
                    <a:pt x="55" y="0"/>
                  </a:lnTo>
                  <a:lnTo>
                    <a:pt x="40" y="24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4992" name="Freeform 1133"/>
            <p:cNvSpPr>
              <a:spLocks/>
            </p:cNvSpPr>
            <p:nvPr/>
          </p:nvSpPr>
          <p:spPr bwMode="auto">
            <a:xfrm>
              <a:off x="5267325" y="855207"/>
              <a:ext cx="74613" cy="61913"/>
            </a:xfrm>
            <a:custGeom>
              <a:avLst/>
              <a:gdLst>
                <a:gd name="T0" fmla="*/ 12700 w 47"/>
                <a:gd name="T1" fmla="*/ 38100 h 39"/>
                <a:gd name="T2" fmla="*/ 0 w 47"/>
                <a:gd name="T3" fmla="*/ 0 h 39"/>
                <a:gd name="T4" fmla="*/ 74613 w 47"/>
                <a:gd name="T5" fmla="*/ 38100 h 39"/>
                <a:gd name="T6" fmla="*/ 0 w 47"/>
                <a:gd name="T7" fmla="*/ 61913 h 39"/>
                <a:gd name="T8" fmla="*/ 12700 w 47"/>
                <a:gd name="T9" fmla="*/ 38100 h 3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7" h="39">
                  <a:moveTo>
                    <a:pt x="8" y="24"/>
                  </a:moveTo>
                  <a:lnTo>
                    <a:pt x="0" y="0"/>
                  </a:lnTo>
                  <a:lnTo>
                    <a:pt x="47" y="24"/>
                  </a:lnTo>
                  <a:lnTo>
                    <a:pt x="0" y="39"/>
                  </a:lnTo>
                  <a:lnTo>
                    <a:pt x="8" y="24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4993" name="Line 1134"/>
            <p:cNvSpPr>
              <a:spLocks noChangeShapeType="1"/>
            </p:cNvSpPr>
            <p:nvPr/>
          </p:nvSpPr>
          <p:spPr bwMode="auto">
            <a:xfrm>
              <a:off x="5156200" y="1004432"/>
              <a:ext cx="123825" cy="0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4994" name="Freeform 1135"/>
            <p:cNvSpPr>
              <a:spLocks/>
            </p:cNvSpPr>
            <p:nvPr/>
          </p:nvSpPr>
          <p:spPr bwMode="auto">
            <a:xfrm>
              <a:off x="5092700" y="967920"/>
              <a:ext cx="87313" cy="61913"/>
            </a:xfrm>
            <a:custGeom>
              <a:avLst/>
              <a:gdLst>
                <a:gd name="T0" fmla="*/ 63500 w 55"/>
                <a:gd name="T1" fmla="*/ 36513 h 39"/>
                <a:gd name="T2" fmla="*/ 87313 w 55"/>
                <a:gd name="T3" fmla="*/ 61913 h 39"/>
                <a:gd name="T4" fmla="*/ 0 w 55"/>
                <a:gd name="T5" fmla="*/ 36513 h 39"/>
                <a:gd name="T6" fmla="*/ 87313 w 55"/>
                <a:gd name="T7" fmla="*/ 0 h 39"/>
                <a:gd name="T8" fmla="*/ 63500 w 55"/>
                <a:gd name="T9" fmla="*/ 36513 h 3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5" h="39">
                  <a:moveTo>
                    <a:pt x="40" y="23"/>
                  </a:moveTo>
                  <a:lnTo>
                    <a:pt x="55" y="39"/>
                  </a:lnTo>
                  <a:lnTo>
                    <a:pt x="0" y="23"/>
                  </a:lnTo>
                  <a:lnTo>
                    <a:pt x="55" y="0"/>
                  </a:lnTo>
                  <a:lnTo>
                    <a:pt x="40" y="23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4995" name="Freeform 1136"/>
            <p:cNvSpPr>
              <a:spLocks/>
            </p:cNvSpPr>
            <p:nvPr/>
          </p:nvSpPr>
          <p:spPr bwMode="auto">
            <a:xfrm>
              <a:off x="5267325" y="967920"/>
              <a:ext cx="74613" cy="61913"/>
            </a:xfrm>
            <a:custGeom>
              <a:avLst/>
              <a:gdLst>
                <a:gd name="T0" fmla="*/ 12700 w 47"/>
                <a:gd name="T1" fmla="*/ 36513 h 39"/>
                <a:gd name="T2" fmla="*/ 0 w 47"/>
                <a:gd name="T3" fmla="*/ 0 h 39"/>
                <a:gd name="T4" fmla="*/ 74613 w 47"/>
                <a:gd name="T5" fmla="*/ 36513 h 39"/>
                <a:gd name="T6" fmla="*/ 0 w 47"/>
                <a:gd name="T7" fmla="*/ 61913 h 39"/>
                <a:gd name="T8" fmla="*/ 12700 w 47"/>
                <a:gd name="T9" fmla="*/ 36513 h 3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7" h="39">
                  <a:moveTo>
                    <a:pt x="8" y="23"/>
                  </a:moveTo>
                  <a:lnTo>
                    <a:pt x="0" y="0"/>
                  </a:lnTo>
                  <a:lnTo>
                    <a:pt x="47" y="23"/>
                  </a:lnTo>
                  <a:lnTo>
                    <a:pt x="0" y="39"/>
                  </a:ln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4996" name="Line 1137"/>
            <p:cNvSpPr>
              <a:spLocks noChangeShapeType="1"/>
            </p:cNvSpPr>
            <p:nvPr/>
          </p:nvSpPr>
          <p:spPr bwMode="auto">
            <a:xfrm>
              <a:off x="5156200" y="1440995"/>
              <a:ext cx="123825" cy="0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4997" name="Freeform 1138"/>
            <p:cNvSpPr>
              <a:spLocks/>
            </p:cNvSpPr>
            <p:nvPr/>
          </p:nvSpPr>
          <p:spPr bwMode="auto">
            <a:xfrm>
              <a:off x="5092700" y="1415595"/>
              <a:ext cx="87313" cy="61913"/>
            </a:xfrm>
            <a:custGeom>
              <a:avLst/>
              <a:gdLst>
                <a:gd name="T0" fmla="*/ 63500 w 55"/>
                <a:gd name="T1" fmla="*/ 25400 h 39"/>
                <a:gd name="T2" fmla="*/ 87313 w 55"/>
                <a:gd name="T3" fmla="*/ 61913 h 39"/>
                <a:gd name="T4" fmla="*/ 0 w 55"/>
                <a:gd name="T5" fmla="*/ 25400 h 39"/>
                <a:gd name="T6" fmla="*/ 87313 w 55"/>
                <a:gd name="T7" fmla="*/ 0 h 39"/>
                <a:gd name="T8" fmla="*/ 63500 w 55"/>
                <a:gd name="T9" fmla="*/ 25400 h 3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5" h="39">
                  <a:moveTo>
                    <a:pt x="40" y="16"/>
                  </a:moveTo>
                  <a:lnTo>
                    <a:pt x="55" y="39"/>
                  </a:lnTo>
                  <a:lnTo>
                    <a:pt x="0" y="16"/>
                  </a:lnTo>
                  <a:lnTo>
                    <a:pt x="55" y="0"/>
                  </a:lnTo>
                  <a:lnTo>
                    <a:pt x="40" y="16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4998" name="Freeform 1139"/>
            <p:cNvSpPr>
              <a:spLocks/>
            </p:cNvSpPr>
            <p:nvPr/>
          </p:nvSpPr>
          <p:spPr bwMode="auto">
            <a:xfrm>
              <a:off x="5267325" y="1415595"/>
              <a:ext cx="74613" cy="61913"/>
            </a:xfrm>
            <a:custGeom>
              <a:avLst/>
              <a:gdLst>
                <a:gd name="T0" fmla="*/ 12700 w 47"/>
                <a:gd name="T1" fmla="*/ 25400 h 39"/>
                <a:gd name="T2" fmla="*/ 0 w 47"/>
                <a:gd name="T3" fmla="*/ 0 h 39"/>
                <a:gd name="T4" fmla="*/ 74613 w 47"/>
                <a:gd name="T5" fmla="*/ 25400 h 39"/>
                <a:gd name="T6" fmla="*/ 0 w 47"/>
                <a:gd name="T7" fmla="*/ 61913 h 39"/>
                <a:gd name="T8" fmla="*/ 12700 w 47"/>
                <a:gd name="T9" fmla="*/ 25400 h 3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7" h="39">
                  <a:moveTo>
                    <a:pt x="8" y="16"/>
                  </a:moveTo>
                  <a:lnTo>
                    <a:pt x="0" y="0"/>
                  </a:lnTo>
                  <a:lnTo>
                    <a:pt x="47" y="16"/>
                  </a:lnTo>
                  <a:lnTo>
                    <a:pt x="0" y="39"/>
                  </a:lnTo>
                  <a:lnTo>
                    <a:pt x="8" y="16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4999" name="Line 1140"/>
            <p:cNvSpPr>
              <a:spLocks noChangeShapeType="1"/>
            </p:cNvSpPr>
            <p:nvPr/>
          </p:nvSpPr>
          <p:spPr bwMode="auto">
            <a:xfrm>
              <a:off x="5156200" y="1328282"/>
              <a:ext cx="123825" cy="0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5000" name="Freeform 1141"/>
            <p:cNvSpPr>
              <a:spLocks/>
            </p:cNvSpPr>
            <p:nvPr/>
          </p:nvSpPr>
          <p:spPr bwMode="auto">
            <a:xfrm>
              <a:off x="5092700" y="1302882"/>
              <a:ext cx="87313" cy="63500"/>
            </a:xfrm>
            <a:custGeom>
              <a:avLst/>
              <a:gdLst>
                <a:gd name="T0" fmla="*/ 63500 w 55"/>
                <a:gd name="T1" fmla="*/ 25400 h 40"/>
                <a:gd name="T2" fmla="*/ 87313 w 55"/>
                <a:gd name="T3" fmla="*/ 63500 h 40"/>
                <a:gd name="T4" fmla="*/ 0 w 55"/>
                <a:gd name="T5" fmla="*/ 25400 h 40"/>
                <a:gd name="T6" fmla="*/ 87313 w 55"/>
                <a:gd name="T7" fmla="*/ 0 h 40"/>
                <a:gd name="T8" fmla="*/ 63500 w 55"/>
                <a:gd name="T9" fmla="*/ 25400 h 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5" h="40">
                  <a:moveTo>
                    <a:pt x="40" y="16"/>
                  </a:moveTo>
                  <a:lnTo>
                    <a:pt x="55" y="40"/>
                  </a:lnTo>
                  <a:lnTo>
                    <a:pt x="0" y="16"/>
                  </a:lnTo>
                  <a:lnTo>
                    <a:pt x="55" y="0"/>
                  </a:lnTo>
                  <a:lnTo>
                    <a:pt x="40" y="16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5001" name="Freeform 1142"/>
            <p:cNvSpPr>
              <a:spLocks/>
            </p:cNvSpPr>
            <p:nvPr/>
          </p:nvSpPr>
          <p:spPr bwMode="auto">
            <a:xfrm>
              <a:off x="5267325" y="1302882"/>
              <a:ext cx="74613" cy="63500"/>
            </a:xfrm>
            <a:custGeom>
              <a:avLst/>
              <a:gdLst>
                <a:gd name="T0" fmla="*/ 12700 w 47"/>
                <a:gd name="T1" fmla="*/ 25400 h 40"/>
                <a:gd name="T2" fmla="*/ 0 w 47"/>
                <a:gd name="T3" fmla="*/ 0 h 40"/>
                <a:gd name="T4" fmla="*/ 74613 w 47"/>
                <a:gd name="T5" fmla="*/ 25400 h 40"/>
                <a:gd name="T6" fmla="*/ 0 w 47"/>
                <a:gd name="T7" fmla="*/ 63500 h 40"/>
                <a:gd name="T8" fmla="*/ 12700 w 47"/>
                <a:gd name="T9" fmla="*/ 25400 h 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7" h="40">
                  <a:moveTo>
                    <a:pt x="8" y="16"/>
                  </a:moveTo>
                  <a:lnTo>
                    <a:pt x="0" y="0"/>
                  </a:lnTo>
                  <a:lnTo>
                    <a:pt x="47" y="16"/>
                  </a:lnTo>
                  <a:lnTo>
                    <a:pt x="0" y="40"/>
                  </a:lnTo>
                  <a:lnTo>
                    <a:pt x="8" y="16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5002" name="Rectangle 1143"/>
            <p:cNvSpPr>
              <a:spLocks noChangeArrowheads="1"/>
            </p:cNvSpPr>
            <p:nvPr/>
          </p:nvSpPr>
          <p:spPr bwMode="auto">
            <a:xfrm>
              <a:off x="5367337" y="5349420"/>
              <a:ext cx="673100" cy="635000"/>
            </a:xfrm>
            <a:prstGeom prst="rect">
              <a:avLst/>
            </a:prstGeom>
            <a:solidFill>
              <a:srgbClr val="00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5003" name="Rectangle 1144"/>
            <p:cNvSpPr>
              <a:spLocks noChangeArrowheads="1"/>
            </p:cNvSpPr>
            <p:nvPr/>
          </p:nvSpPr>
          <p:spPr bwMode="auto">
            <a:xfrm>
              <a:off x="5373687" y="5355770"/>
              <a:ext cx="660400" cy="622300"/>
            </a:xfrm>
            <a:prstGeom prst="rect">
              <a:avLst/>
            </a:prstGeom>
            <a:noFill/>
            <a:ln w="127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5004" name="Freeform 1145"/>
            <p:cNvSpPr>
              <a:spLocks/>
            </p:cNvSpPr>
            <p:nvPr/>
          </p:nvSpPr>
          <p:spPr bwMode="auto">
            <a:xfrm>
              <a:off x="4906962" y="4900157"/>
              <a:ext cx="1133475" cy="1095375"/>
            </a:xfrm>
            <a:custGeom>
              <a:avLst/>
              <a:gdLst>
                <a:gd name="T0" fmla="*/ 0 w 714"/>
                <a:gd name="T1" fmla="*/ 1095375 h 690"/>
                <a:gd name="T2" fmla="*/ 174625 w 714"/>
                <a:gd name="T3" fmla="*/ 1095375 h 690"/>
                <a:gd name="T4" fmla="*/ 174625 w 714"/>
                <a:gd name="T5" fmla="*/ 174625 h 690"/>
                <a:gd name="T6" fmla="*/ 1133475 w 714"/>
                <a:gd name="T7" fmla="*/ 174625 h 690"/>
                <a:gd name="T8" fmla="*/ 1133475 w 714"/>
                <a:gd name="T9" fmla="*/ 0 h 690"/>
                <a:gd name="T10" fmla="*/ 0 w 714"/>
                <a:gd name="T11" fmla="*/ 0 h 690"/>
                <a:gd name="T12" fmla="*/ 0 w 714"/>
                <a:gd name="T13" fmla="*/ 1095375 h 69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714" h="690">
                  <a:moveTo>
                    <a:pt x="0" y="690"/>
                  </a:moveTo>
                  <a:lnTo>
                    <a:pt x="110" y="690"/>
                  </a:lnTo>
                  <a:lnTo>
                    <a:pt x="110" y="110"/>
                  </a:lnTo>
                  <a:lnTo>
                    <a:pt x="714" y="110"/>
                  </a:lnTo>
                  <a:lnTo>
                    <a:pt x="714" y="0"/>
                  </a:lnTo>
                  <a:lnTo>
                    <a:pt x="0" y="0"/>
                  </a:lnTo>
                  <a:lnTo>
                    <a:pt x="0" y="69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5005" name="Freeform 1146"/>
            <p:cNvSpPr>
              <a:spLocks/>
            </p:cNvSpPr>
            <p:nvPr/>
          </p:nvSpPr>
          <p:spPr bwMode="auto">
            <a:xfrm>
              <a:off x="4906962" y="4900157"/>
              <a:ext cx="1133475" cy="1095375"/>
            </a:xfrm>
            <a:custGeom>
              <a:avLst/>
              <a:gdLst>
                <a:gd name="T0" fmla="*/ 0 w 714"/>
                <a:gd name="T1" fmla="*/ 1095375 h 690"/>
                <a:gd name="T2" fmla="*/ 174625 w 714"/>
                <a:gd name="T3" fmla="*/ 1095375 h 690"/>
                <a:gd name="T4" fmla="*/ 174625 w 714"/>
                <a:gd name="T5" fmla="*/ 174625 h 690"/>
                <a:gd name="T6" fmla="*/ 1133475 w 714"/>
                <a:gd name="T7" fmla="*/ 174625 h 690"/>
                <a:gd name="T8" fmla="*/ 1133475 w 714"/>
                <a:gd name="T9" fmla="*/ 0 h 690"/>
                <a:gd name="T10" fmla="*/ 0 w 714"/>
                <a:gd name="T11" fmla="*/ 0 h 690"/>
                <a:gd name="T12" fmla="*/ 0 w 714"/>
                <a:gd name="T13" fmla="*/ 1095375 h 69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714" h="690">
                  <a:moveTo>
                    <a:pt x="0" y="690"/>
                  </a:moveTo>
                  <a:lnTo>
                    <a:pt x="110" y="690"/>
                  </a:lnTo>
                  <a:lnTo>
                    <a:pt x="110" y="110"/>
                  </a:lnTo>
                  <a:lnTo>
                    <a:pt x="714" y="110"/>
                  </a:lnTo>
                  <a:lnTo>
                    <a:pt x="714" y="0"/>
                  </a:lnTo>
                  <a:lnTo>
                    <a:pt x="0" y="0"/>
                  </a:lnTo>
                  <a:lnTo>
                    <a:pt x="0" y="690"/>
                  </a:lnTo>
                </a:path>
              </a:pathLst>
            </a:custGeom>
            <a:solidFill>
              <a:srgbClr val="66FF99"/>
            </a:solidFill>
            <a:ln w="1270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5006" name="Rectangle 1147"/>
            <p:cNvSpPr>
              <a:spLocks noChangeArrowheads="1"/>
            </p:cNvSpPr>
            <p:nvPr/>
          </p:nvSpPr>
          <p:spPr bwMode="auto">
            <a:xfrm>
              <a:off x="5081587" y="4900157"/>
              <a:ext cx="99386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G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5007" name="Rectangle 1148"/>
            <p:cNvSpPr>
              <a:spLocks noChangeArrowheads="1"/>
            </p:cNvSpPr>
            <p:nvPr/>
          </p:nvSpPr>
          <p:spPr bwMode="auto">
            <a:xfrm>
              <a:off x="5168900" y="4900157"/>
              <a:ext cx="78548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P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5008" name="Rectangle 1149"/>
            <p:cNvSpPr>
              <a:spLocks noChangeArrowheads="1"/>
            </p:cNvSpPr>
            <p:nvPr/>
          </p:nvSpPr>
          <p:spPr bwMode="auto">
            <a:xfrm>
              <a:off x="5243512" y="4900157"/>
              <a:ext cx="49694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I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5009" name="Rectangle 1150"/>
            <p:cNvSpPr>
              <a:spLocks noChangeArrowheads="1"/>
            </p:cNvSpPr>
            <p:nvPr/>
          </p:nvSpPr>
          <p:spPr bwMode="auto">
            <a:xfrm>
              <a:off x="5280025" y="4900157"/>
              <a:ext cx="99386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O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5010" name="Rectangle 1151"/>
            <p:cNvSpPr>
              <a:spLocks noChangeArrowheads="1"/>
            </p:cNvSpPr>
            <p:nvPr/>
          </p:nvSpPr>
          <p:spPr bwMode="auto">
            <a:xfrm>
              <a:off x="5380037" y="4900157"/>
              <a:ext cx="32060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 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5011" name="Rectangle 1152"/>
            <p:cNvSpPr>
              <a:spLocks noChangeArrowheads="1"/>
            </p:cNvSpPr>
            <p:nvPr/>
          </p:nvSpPr>
          <p:spPr bwMode="auto">
            <a:xfrm>
              <a:off x="5405437" y="4900157"/>
              <a:ext cx="78548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P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5012" name="Rectangle 1153"/>
            <p:cNvSpPr>
              <a:spLocks noChangeArrowheads="1"/>
            </p:cNvSpPr>
            <p:nvPr/>
          </p:nvSpPr>
          <p:spPr bwMode="auto">
            <a:xfrm>
              <a:off x="5480050" y="4900157"/>
              <a:ext cx="64120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o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5013" name="Rectangle 1154"/>
            <p:cNvSpPr>
              <a:spLocks noChangeArrowheads="1"/>
            </p:cNvSpPr>
            <p:nvPr/>
          </p:nvSpPr>
          <p:spPr bwMode="auto">
            <a:xfrm>
              <a:off x="5541962" y="4900157"/>
              <a:ext cx="57708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r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5014" name="Rectangle 1155"/>
            <p:cNvSpPr>
              <a:spLocks noChangeArrowheads="1"/>
            </p:cNvSpPr>
            <p:nvPr/>
          </p:nvSpPr>
          <p:spPr bwMode="auto">
            <a:xfrm>
              <a:off x="5580062" y="4900157"/>
              <a:ext cx="43282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t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5015" name="Rectangle 1156"/>
            <p:cNvSpPr>
              <a:spLocks noChangeArrowheads="1"/>
            </p:cNvSpPr>
            <p:nvPr/>
          </p:nvSpPr>
          <p:spPr bwMode="auto">
            <a:xfrm>
              <a:off x="5616575" y="4900157"/>
              <a:ext cx="32060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 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5016" name="Rectangle 1157"/>
            <p:cNvSpPr>
              <a:spLocks noChangeArrowheads="1"/>
            </p:cNvSpPr>
            <p:nvPr/>
          </p:nvSpPr>
          <p:spPr bwMode="auto">
            <a:xfrm>
              <a:off x="5641975" y="4900157"/>
              <a:ext cx="64120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5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5017" name="Rectangle 1158"/>
            <p:cNvSpPr>
              <a:spLocks noChangeArrowheads="1"/>
            </p:cNvSpPr>
            <p:nvPr/>
          </p:nvSpPr>
          <p:spPr bwMode="auto">
            <a:xfrm>
              <a:off x="5516562" y="5547857"/>
              <a:ext cx="92974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A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5018" name="Rectangle 1159"/>
            <p:cNvSpPr>
              <a:spLocks noChangeArrowheads="1"/>
            </p:cNvSpPr>
            <p:nvPr/>
          </p:nvSpPr>
          <p:spPr bwMode="auto">
            <a:xfrm>
              <a:off x="5603875" y="5547857"/>
              <a:ext cx="92974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D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5019" name="Rectangle 1160"/>
            <p:cNvSpPr>
              <a:spLocks noChangeArrowheads="1"/>
            </p:cNvSpPr>
            <p:nvPr/>
          </p:nvSpPr>
          <p:spPr bwMode="auto">
            <a:xfrm>
              <a:off x="5691187" y="5547857"/>
              <a:ext cx="92974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C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5020" name="Rectangle 1161"/>
            <p:cNvSpPr>
              <a:spLocks noChangeArrowheads="1"/>
            </p:cNvSpPr>
            <p:nvPr/>
          </p:nvSpPr>
          <p:spPr bwMode="auto">
            <a:xfrm>
              <a:off x="5778500" y="5547857"/>
              <a:ext cx="64120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1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5021" name="Rectangle 1162"/>
            <p:cNvSpPr>
              <a:spLocks noChangeArrowheads="1"/>
            </p:cNvSpPr>
            <p:nvPr/>
          </p:nvSpPr>
          <p:spPr bwMode="auto">
            <a:xfrm>
              <a:off x="5840412" y="5547857"/>
              <a:ext cx="64120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4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5022" name="Line 1163"/>
            <p:cNvSpPr>
              <a:spLocks noChangeShapeType="1"/>
            </p:cNvSpPr>
            <p:nvPr/>
          </p:nvSpPr>
          <p:spPr bwMode="auto">
            <a:xfrm>
              <a:off x="5081587" y="5622470"/>
              <a:ext cx="198438" cy="0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5023" name="Freeform 1164"/>
            <p:cNvSpPr>
              <a:spLocks/>
            </p:cNvSpPr>
            <p:nvPr/>
          </p:nvSpPr>
          <p:spPr bwMode="auto">
            <a:xfrm>
              <a:off x="5267325" y="5585957"/>
              <a:ext cx="74613" cy="61913"/>
            </a:xfrm>
            <a:custGeom>
              <a:avLst/>
              <a:gdLst>
                <a:gd name="T0" fmla="*/ 12700 w 47"/>
                <a:gd name="T1" fmla="*/ 36513 h 39"/>
                <a:gd name="T2" fmla="*/ 0 w 47"/>
                <a:gd name="T3" fmla="*/ 0 h 39"/>
                <a:gd name="T4" fmla="*/ 74613 w 47"/>
                <a:gd name="T5" fmla="*/ 36513 h 39"/>
                <a:gd name="T6" fmla="*/ 0 w 47"/>
                <a:gd name="T7" fmla="*/ 61913 h 39"/>
                <a:gd name="T8" fmla="*/ 12700 w 47"/>
                <a:gd name="T9" fmla="*/ 36513 h 3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7" h="39">
                  <a:moveTo>
                    <a:pt x="8" y="23"/>
                  </a:moveTo>
                  <a:lnTo>
                    <a:pt x="0" y="0"/>
                  </a:lnTo>
                  <a:lnTo>
                    <a:pt x="47" y="23"/>
                  </a:lnTo>
                  <a:lnTo>
                    <a:pt x="0" y="39"/>
                  </a:ln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5024" name="Line 1165"/>
            <p:cNvSpPr>
              <a:spLocks noChangeShapeType="1"/>
            </p:cNvSpPr>
            <p:nvPr/>
          </p:nvSpPr>
          <p:spPr bwMode="auto">
            <a:xfrm>
              <a:off x="5081587" y="5735182"/>
              <a:ext cx="198438" cy="0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5025" name="Freeform 1166"/>
            <p:cNvSpPr>
              <a:spLocks/>
            </p:cNvSpPr>
            <p:nvPr/>
          </p:nvSpPr>
          <p:spPr bwMode="auto">
            <a:xfrm>
              <a:off x="5267325" y="5697082"/>
              <a:ext cx="74613" cy="63500"/>
            </a:xfrm>
            <a:custGeom>
              <a:avLst/>
              <a:gdLst>
                <a:gd name="T0" fmla="*/ 12700 w 47"/>
                <a:gd name="T1" fmla="*/ 38100 h 40"/>
                <a:gd name="T2" fmla="*/ 0 w 47"/>
                <a:gd name="T3" fmla="*/ 0 h 40"/>
                <a:gd name="T4" fmla="*/ 74613 w 47"/>
                <a:gd name="T5" fmla="*/ 38100 h 40"/>
                <a:gd name="T6" fmla="*/ 0 w 47"/>
                <a:gd name="T7" fmla="*/ 63500 h 40"/>
                <a:gd name="T8" fmla="*/ 12700 w 47"/>
                <a:gd name="T9" fmla="*/ 38100 h 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7" h="40">
                  <a:moveTo>
                    <a:pt x="8" y="24"/>
                  </a:moveTo>
                  <a:lnTo>
                    <a:pt x="0" y="0"/>
                  </a:lnTo>
                  <a:lnTo>
                    <a:pt x="47" y="24"/>
                  </a:lnTo>
                  <a:lnTo>
                    <a:pt x="0" y="40"/>
                  </a:lnTo>
                  <a:lnTo>
                    <a:pt x="8" y="24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5026" name="Line 1167"/>
            <p:cNvSpPr>
              <a:spLocks noChangeShapeType="1"/>
            </p:cNvSpPr>
            <p:nvPr/>
          </p:nvSpPr>
          <p:spPr bwMode="auto">
            <a:xfrm>
              <a:off x="6059487" y="4976357"/>
              <a:ext cx="274320" cy="0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 type="triangle" w="med" len="sm"/>
              <a:tailEnd type="triangle" w="med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5027" name="Line 1170"/>
            <p:cNvSpPr>
              <a:spLocks noChangeShapeType="1"/>
            </p:cNvSpPr>
            <p:nvPr/>
          </p:nvSpPr>
          <p:spPr bwMode="auto">
            <a:xfrm>
              <a:off x="6059487" y="5647870"/>
              <a:ext cx="274320" cy="0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 type="triangle" w="med" len="sm"/>
              <a:tailEnd type="triangle" w="med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5028" name="Line 1173"/>
            <p:cNvSpPr>
              <a:spLocks noChangeShapeType="1"/>
            </p:cNvSpPr>
            <p:nvPr/>
          </p:nvSpPr>
          <p:spPr bwMode="auto">
            <a:xfrm>
              <a:off x="4757737" y="5174795"/>
              <a:ext cx="149225" cy="0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5029" name="Line 1174"/>
            <p:cNvSpPr>
              <a:spLocks noChangeShapeType="1"/>
            </p:cNvSpPr>
            <p:nvPr/>
          </p:nvSpPr>
          <p:spPr bwMode="auto">
            <a:xfrm>
              <a:off x="4757737" y="5287507"/>
              <a:ext cx="149225" cy="0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5030" name="Line 1175"/>
            <p:cNvSpPr>
              <a:spLocks noChangeShapeType="1"/>
            </p:cNvSpPr>
            <p:nvPr/>
          </p:nvSpPr>
          <p:spPr bwMode="auto">
            <a:xfrm>
              <a:off x="4757737" y="5411332"/>
              <a:ext cx="149225" cy="0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5031" name="Line 1176"/>
            <p:cNvSpPr>
              <a:spLocks noChangeShapeType="1"/>
            </p:cNvSpPr>
            <p:nvPr/>
          </p:nvSpPr>
          <p:spPr bwMode="auto">
            <a:xfrm>
              <a:off x="4757737" y="5524045"/>
              <a:ext cx="149225" cy="0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5032" name="Line 1177"/>
            <p:cNvSpPr>
              <a:spLocks noChangeShapeType="1"/>
            </p:cNvSpPr>
            <p:nvPr/>
          </p:nvSpPr>
          <p:spPr bwMode="auto">
            <a:xfrm>
              <a:off x="4757737" y="5635170"/>
              <a:ext cx="149225" cy="0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5033" name="Line 1178"/>
            <p:cNvSpPr>
              <a:spLocks noChangeShapeType="1"/>
            </p:cNvSpPr>
            <p:nvPr/>
          </p:nvSpPr>
          <p:spPr bwMode="auto">
            <a:xfrm>
              <a:off x="4757737" y="5722482"/>
              <a:ext cx="149225" cy="0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5034" name="Line 1179"/>
            <p:cNvSpPr>
              <a:spLocks noChangeShapeType="1"/>
            </p:cNvSpPr>
            <p:nvPr/>
          </p:nvSpPr>
          <p:spPr bwMode="auto">
            <a:xfrm>
              <a:off x="4757737" y="5835195"/>
              <a:ext cx="149225" cy="0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5035" name="Line 1180"/>
            <p:cNvSpPr>
              <a:spLocks noChangeShapeType="1"/>
            </p:cNvSpPr>
            <p:nvPr/>
          </p:nvSpPr>
          <p:spPr bwMode="auto">
            <a:xfrm>
              <a:off x="4757737" y="5946320"/>
              <a:ext cx="149225" cy="0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5036" name="Line 1181"/>
            <p:cNvSpPr>
              <a:spLocks noChangeShapeType="1"/>
            </p:cNvSpPr>
            <p:nvPr/>
          </p:nvSpPr>
          <p:spPr bwMode="auto">
            <a:xfrm>
              <a:off x="5156200" y="5174795"/>
              <a:ext cx="123825" cy="0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5037" name="Freeform 1182"/>
            <p:cNvSpPr>
              <a:spLocks/>
            </p:cNvSpPr>
            <p:nvPr/>
          </p:nvSpPr>
          <p:spPr bwMode="auto">
            <a:xfrm>
              <a:off x="5092700" y="5149395"/>
              <a:ext cx="87313" cy="63500"/>
            </a:xfrm>
            <a:custGeom>
              <a:avLst/>
              <a:gdLst>
                <a:gd name="T0" fmla="*/ 63500 w 55"/>
                <a:gd name="T1" fmla="*/ 25400 h 40"/>
                <a:gd name="T2" fmla="*/ 87313 w 55"/>
                <a:gd name="T3" fmla="*/ 63500 h 40"/>
                <a:gd name="T4" fmla="*/ 0 w 55"/>
                <a:gd name="T5" fmla="*/ 25400 h 40"/>
                <a:gd name="T6" fmla="*/ 87313 w 55"/>
                <a:gd name="T7" fmla="*/ 0 h 40"/>
                <a:gd name="T8" fmla="*/ 63500 w 55"/>
                <a:gd name="T9" fmla="*/ 25400 h 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5" h="40">
                  <a:moveTo>
                    <a:pt x="40" y="16"/>
                  </a:moveTo>
                  <a:lnTo>
                    <a:pt x="55" y="40"/>
                  </a:lnTo>
                  <a:lnTo>
                    <a:pt x="0" y="16"/>
                  </a:lnTo>
                  <a:lnTo>
                    <a:pt x="55" y="0"/>
                  </a:lnTo>
                  <a:lnTo>
                    <a:pt x="40" y="16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5038" name="Freeform 1183"/>
            <p:cNvSpPr>
              <a:spLocks/>
            </p:cNvSpPr>
            <p:nvPr/>
          </p:nvSpPr>
          <p:spPr bwMode="auto">
            <a:xfrm>
              <a:off x="5267325" y="5149395"/>
              <a:ext cx="74613" cy="63500"/>
            </a:xfrm>
            <a:custGeom>
              <a:avLst/>
              <a:gdLst>
                <a:gd name="T0" fmla="*/ 12700 w 47"/>
                <a:gd name="T1" fmla="*/ 25400 h 40"/>
                <a:gd name="T2" fmla="*/ 0 w 47"/>
                <a:gd name="T3" fmla="*/ 0 h 40"/>
                <a:gd name="T4" fmla="*/ 74613 w 47"/>
                <a:gd name="T5" fmla="*/ 25400 h 40"/>
                <a:gd name="T6" fmla="*/ 0 w 47"/>
                <a:gd name="T7" fmla="*/ 63500 h 40"/>
                <a:gd name="T8" fmla="*/ 12700 w 47"/>
                <a:gd name="T9" fmla="*/ 25400 h 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7" h="40">
                  <a:moveTo>
                    <a:pt x="8" y="16"/>
                  </a:moveTo>
                  <a:lnTo>
                    <a:pt x="0" y="0"/>
                  </a:lnTo>
                  <a:lnTo>
                    <a:pt x="47" y="16"/>
                  </a:lnTo>
                  <a:lnTo>
                    <a:pt x="0" y="40"/>
                  </a:lnTo>
                  <a:lnTo>
                    <a:pt x="8" y="16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5039" name="Line 1184"/>
            <p:cNvSpPr>
              <a:spLocks noChangeShapeType="1"/>
            </p:cNvSpPr>
            <p:nvPr/>
          </p:nvSpPr>
          <p:spPr bwMode="auto">
            <a:xfrm>
              <a:off x="5156200" y="5287507"/>
              <a:ext cx="123825" cy="0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5040" name="Freeform 1185"/>
            <p:cNvSpPr>
              <a:spLocks/>
            </p:cNvSpPr>
            <p:nvPr/>
          </p:nvSpPr>
          <p:spPr bwMode="auto">
            <a:xfrm>
              <a:off x="5092700" y="5262107"/>
              <a:ext cx="87313" cy="61913"/>
            </a:xfrm>
            <a:custGeom>
              <a:avLst/>
              <a:gdLst>
                <a:gd name="T0" fmla="*/ 63500 w 55"/>
                <a:gd name="T1" fmla="*/ 25400 h 39"/>
                <a:gd name="T2" fmla="*/ 87313 w 55"/>
                <a:gd name="T3" fmla="*/ 61913 h 39"/>
                <a:gd name="T4" fmla="*/ 0 w 55"/>
                <a:gd name="T5" fmla="*/ 25400 h 39"/>
                <a:gd name="T6" fmla="*/ 87313 w 55"/>
                <a:gd name="T7" fmla="*/ 0 h 39"/>
                <a:gd name="T8" fmla="*/ 63500 w 55"/>
                <a:gd name="T9" fmla="*/ 25400 h 3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5" h="39">
                  <a:moveTo>
                    <a:pt x="40" y="16"/>
                  </a:moveTo>
                  <a:lnTo>
                    <a:pt x="55" y="39"/>
                  </a:lnTo>
                  <a:lnTo>
                    <a:pt x="0" y="16"/>
                  </a:lnTo>
                  <a:lnTo>
                    <a:pt x="55" y="0"/>
                  </a:lnTo>
                  <a:lnTo>
                    <a:pt x="40" y="16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5041" name="Freeform 1186"/>
            <p:cNvSpPr>
              <a:spLocks/>
            </p:cNvSpPr>
            <p:nvPr/>
          </p:nvSpPr>
          <p:spPr bwMode="auto">
            <a:xfrm>
              <a:off x="5267325" y="5262107"/>
              <a:ext cx="74613" cy="61913"/>
            </a:xfrm>
            <a:custGeom>
              <a:avLst/>
              <a:gdLst>
                <a:gd name="T0" fmla="*/ 12700 w 47"/>
                <a:gd name="T1" fmla="*/ 25400 h 39"/>
                <a:gd name="T2" fmla="*/ 0 w 47"/>
                <a:gd name="T3" fmla="*/ 0 h 39"/>
                <a:gd name="T4" fmla="*/ 74613 w 47"/>
                <a:gd name="T5" fmla="*/ 25400 h 39"/>
                <a:gd name="T6" fmla="*/ 0 w 47"/>
                <a:gd name="T7" fmla="*/ 61913 h 39"/>
                <a:gd name="T8" fmla="*/ 12700 w 47"/>
                <a:gd name="T9" fmla="*/ 25400 h 3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7" h="39">
                  <a:moveTo>
                    <a:pt x="8" y="16"/>
                  </a:moveTo>
                  <a:lnTo>
                    <a:pt x="0" y="0"/>
                  </a:lnTo>
                  <a:lnTo>
                    <a:pt x="47" y="16"/>
                  </a:lnTo>
                  <a:lnTo>
                    <a:pt x="0" y="39"/>
                  </a:lnTo>
                  <a:lnTo>
                    <a:pt x="8" y="16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5042" name="Line 1187"/>
            <p:cNvSpPr>
              <a:spLocks noChangeShapeType="1"/>
            </p:cNvSpPr>
            <p:nvPr/>
          </p:nvSpPr>
          <p:spPr bwMode="auto">
            <a:xfrm>
              <a:off x="5081587" y="5398632"/>
              <a:ext cx="198438" cy="0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5043" name="Freeform 1188"/>
            <p:cNvSpPr>
              <a:spLocks/>
            </p:cNvSpPr>
            <p:nvPr/>
          </p:nvSpPr>
          <p:spPr bwMode="auto">
            <a:xfrm>
              <a:off x="5267325" y="5373232"/>
              <a:ext cx="74613" cy="63500"/>
            </a:xfrm>
            <a:custGeom>
              <a:avLst/>
              <a:gdLst>
                <a:gd name="T0" fmla="*/ 12700 w 47"/>
                <a:gd name="T1" fmla="*/ 25400 h 40"/>
                <a:gd name="T2" fmla="*/ 0 w 47"/>
                <a:gd name="T3" fmla="*/ 0 h 40"/>
                <a:gd name="T4" fmla="*/ 74613 w 47"/>
                <a:gd name="T5" fmla="*/ 25400 h 40"/>
                <a:gd name="T6" fmla="*/ 0 w 47"/>
                <a:gd name="T7" fmla="*/ 63500 h 40"/>
                <a:gd name="T8" fmla="*/ 12700 w 47"/>
                <a:gd name="T9" fmla="*/ 25400 h 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7" h="40">
                  <a:moveTo>
                    <a:pt x="8" y="16"/>
                  </a:moveTo>
                  <a:lnTo>
                    <a:pt x="0" y="0"/>
                  </a:lnTo>
                  <a:lnTo>
                    <a:pt x="47" y="16"/>
                  </a:lnTo>
                  <a:lnTo>
                    <a:pt x="0" y="40"/>
                  </a:lnTo>
                  <a:lnTo>
                    <a:pt x="8" y="16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5044" name="Line 1189"/>
            <p:cNvSpPr>
              <a:spLocks noChangeShapeType="1"/>
            </p:cNvSpPr>
            <p:nvPr/>
          </p:nvSpPr>
          <p:spPr bwMode="auto">
            <a:xfrm>
              <a:off x="5081587" y="5511345"/>
              <a:ext cx="198438" cy="0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5045" name="Freeform 1190"/>
            <p:cNvSpPr>
              <a:spLocks/>
            </p:cNvSpPr>
            <p:nvPr/>
          </p:nvSpPr>
          <p:spPr bwMode="auto">
            <a:xfrm>
              <a:off x="5267325" y="5473245"/>
              <a:ext cx="74613" cy="61913"/>
            </a:xfrm>
            <a:custGeom>
              <a:avLst/>
              <a:gdLst>
                <a:gd name="T0" fmla="*/ 12700 w 47"/>
                <a:gd name="T1" fmla="*/ 38100 h 39"/>
                <a:gd name="T2" fmla="*/ 0 w 47"/>
                <a:gd name="T3" fmla="*/ 0 h 39"/>
                <a:gd name="T4" fmla="*/ 74613 w 47"/>
                <a:gd name="T5" fmla="*/ 38100 h 39"/>
                <a:gd name="T6" fmla="*/ 0 w 47"/>
                <a:gd name="T7" fmla="*/ 61913 h 39"/>
                <a:gd name="T8" fmla="*/ 12700 w 47"/>
                <a:gd name="T9" fmla="*/ 38100 h 3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7" h="39">
                  <a:moveTo>
                    <a:pt x="8" y="24"/>
                  </a:moveTo>
                  <a:lnTo>
                    <a:pt x="0" y="0"/>
                  </a:lnTo>
                  <a:lnTo>
                    <a:pt x="47" y="24"/>
                  </a:lnTo>
                  <a:lnTo>
                    <a:pt x="0" y="39"/>
                  </a:lnTo>
                  <a:lnTo>
                    <a:pt x="8" y="24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5046" name="Line 1191"/>
            <p:cNvSpPr>
              <a:spLocks noChangeShapeType="1"/>
            </p:cNvSpPr>
            <p:nvPr/>
          </p:nvSpPr>
          <p:spPr bwMode="auto">
            <a:xfrm>
              <a:off x="5081587" y="5946320"/>
              <a:ext cx="198438" cy="0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5047" name="Freeform 1192"/>
            <p:cNvSpPr>
              <a:spLocks/>
            </p:cNvSpPr>
            <p:nvPr/>
          </p:nvSpPr>
          <p:spPr bwMode="auto">
            <a:xfrm>
              <a:off x="5267325" y="5920920"/>
              <a:ext cx="74613" cy="63500"/>
            </a:xfrm>
            <a:custGeom>
              <a:avLst/>
              <a:gdLst>
                <a:gd name="T0" fmla="*/ 12700 w 47"/>
                <a:gd name="T1" fmla="*/ 25400 h 40"/>
                <a:gd name="T2" fmla="*/ 0 w 47"/>
                <a:gd name="T3" fmla="*/ 0 h 40"/>
                <a:gd name="T4" fmla="*/ 74613 w 47"/>
                <a:gd name="T5" fmla="*/ 25400 h 40"/>
                <a:gd name="T6" fmla="*/ 0 w 47"/>
                <a:gd name="T7" fmla="*/ 63500 h 40"/>
                <a:gd name="T8" fmla="*/ 12700 w 47"/>
                <a:gd name="T9" fmla="*/ 25400 h 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7" h="40">
                  <a:moveTo>
                    <a:pt x="8" y="16"/>
                  </a:moveTo>
                  <a:lnTo>
                    <a:pt x="0" y="0"/>
                  </a:lnTo>
                  <a:lnTo>
                    <a:pt x="47" y="16"/>
                  </a:lnTo>
                  <a:lnTo>
                    <a:pt x="0" y="40"/>
                  </a:lnTo>
                  <a:lnTo>
                    <a:pt x="8" y="16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5048" name="Line 1193"/>
            <p:cNvSpPr>
              <a:spLocks noChangeShapeType="1"/>
            </p:cNvSpPr>
            <p:nvPr/>
          </p:nvSpPr>
          <p:spPr bwMode="auto">
            <a:xfrm>
              <a:off x="5081587" y="5846307"/>
              <a:ext cx="198438" cy="0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5049" name="Freeform 1194"/>
            <p:cNvSpPr>
              <a:spLocks/>
            </p:cNvSpPr>
            <p:nvPr/>
          </p:nvSpPr>
          <p:spPr bwMode="auto">
            <a:xfrm>
              <a:off x="5267325" y="5809795"/>
              <a:ext cx="74613" cy="61913"/>
            </a:xfrm>
            <a:custGeom>
              <a:avLst/>
              <a:gdLst>
                <a:gd name="T0" fmla="*/ 12700 w 47"/>
                <a:gd name="T1" fmla="*/ 36513 h 39"/>
                <a:gd name="T2" fmla="*/ 0 w 47"/>
                <a:gd name="T3" fmla="*/ 0 h 39"/>
                <a:gd name="T4" fmla="*/ 74613 w 47"/>
                <a:gd name="T5" fmla="*/ 36513 h 39"/>
                <a:gd name="T6" fmla="*/ 0 w 47"/>
                <a:gd name="T7" fmla="*/ 61913 h 39"/>
                <a:gd name="T8" fmla="*/ 12700 w 47"/>
                <a:gd name="T9" fmla="*/ 36513 h 3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7" h="39">
                  <a:moveTo>
                    <a:pt x="8" y="23"/>
                  </a:moveTo>
                  <a:lnTo>
                    <a:pt x="0" y="0"/>
                  </a:lnTo>
                  <a:lnTo>
                    <a:pt x="47" y="23"/>
                  </a:lnTo>
                  <a:lnTo>
                    <a:pt x="0" y="39"/>
                  </a:ln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5050" name="Freeform 1195"/>
            <p:cNvSpPr>
              <a:spLocks/>
            </p:cNvSpPr>
            <p:nvPr/>
          </p:nvSpPr>
          <p:spPr bwMode="auto">
            <a:xfrm>
              <a:off x="4906962" y="1502907"/>
              <a:ext cx="1133475" cy="1095375"/>
            </a:xfrm>
            <a:custGeom>
              <a:avLst/>
              <a:gdLst>
                <a:gd name="T0" fmla="*/ 0 w 714"/>
                <a:gd name="T1" fmla="*/ 1095375 h 690"/>
                <a:gd name="T2" fmla="*/ 174625 w 714"/>
                <a:gd name="T3" fmla="*/ 1095375 h 690"/>
                <a:gd name="T4" fmla="*/ 174625 w 714"/>
                <a:gd name="T5" fmla="*/ 174625 h 690"/>
                <a:gd name="T6" fmla="*/ 1133475 w 714"/>
                <a:gd name="T7" fmla="*/ 174625 h 690"/>
                <a:gd name="T8" fmla="*/ 1133475 w 714"/>
                <a:gd name="T9" fmla="*/ 0 h 690"/>
                <a:gd name="T10" fmla="*/ 0 w 714"/>
                <a:gd name="T11" fmla="*/ 0 h 690"/>
                <a:gd name="T12" fmla="*/ 0 w 714"/>
                <a:gd name="T13" fmla="*/ 1095375 h 69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714" h="690">
                  <a:moveTo>
                    <a:pt x="0" y="690"/>
                  </a:moveTo>
                  <a:lnTo>
                    <a:pt x="110" y="690"/>
                  </a:lnTo>
                  <a:lnTo>
                    <a:pt x="110" y="110"/>
                  </a:lnTo>
                  <a:lnTo>
                    <a:pt x="714" y="110"/>
                  </a:lnTo>
                  <a:lnTo>
                    <a:pt x="714" y="0"/>
                  </a:lnTo>
                  <a:lnTo>
                    <a:pt x="0" y="0"/>
                  </a:lnTo>
                  <a:lnTo>
                    <a:pt x="0" y="690"/>
                  </a:lnTo>
                  <a:close/>
                </a:path>
              </a:pathLst>
            </a:custGeom>
            <a:solidFill>
              <a:srgbClr val="66FF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5051" name="Freeform 1196"/>
            <p:cNvSpPr>
              <a:spLocks/>
            </p:cNvSpPr>
            <p:nvPr/>
          </p:nvSpPr>
          <p:spPr bwMode="auto">
            <a:xfrm>
              <a:off x="4906962" y="1502907"/>
              <a:ext cx="1133475" cy="1095375"/>
            </a:xfrm>
            <a:custGeom>
              <a:avLst/>
              <a:gdLst>
                <a:gd name="T0" fmla="*/ 0 w 714"/>
                <a:gd name="T1" fmla="*/ 1095375 h 690"/>
                <a:gd name="T2" fmla="*/ 174625 w 714"/>
                <a:gd name="T3" fmla="*/ 1095375 h 690"/>
                <a:gd name="T4" fmla="*/ 174625 w 714"/>
                <a:gd name="T5" fmla="*/ 174625 h 690"/>
                <a:gd name="T6" fmla="*/ 1133475 w 714"/>
                <a:gd name="T7" fmla="*/ 174625 h 690"/>
                <a:gd name="T8" fmla="*/ 1133475 w 714"/>
                <a:gd name="T9" fmla="*/ 0 h 690"/>
                <a:gd name="T10" fmla="*/ 0 w 714"/>
                <a:gd name="T11" fmla="*/ 0 h 690"/>
                <a:gd name="T12" fmla="*/ 0 w 714"/>
                <a:gd name="T13" fmla="*/ 1095375 h 69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714" h="690">
                  <a:moveTo>
                    <a:pt x="0" y="690"/>
                  </a:moveTo>
                  <a:lnTo>
                    <a:pt x="110" y="690"/>
                  </a:lnTo>
                  <a:lnTo>
                    <a:pt x="110" y="110"/>
                  </a:lnTo>
                  <a:lnTo>
                    <a:pt x="714" y="110"/>
                  </a:lnTo>
                  <a:lnTo>
                    <a:pt x="714" y="0"/>
                  </a:lnTo>
                  <a:lnTo>
                    <a:pt x="0" y="0"/>
                  </a:lnTo>
                  <a:lnTo>
                    <a:pt x="0" y="69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5052" name="Rectangle 1197"/>
            <p:cNvSpPr>
              <a:spLocks noChangeArrowheads="1"/>
            </p:cNvSpPr>
            <p:nvPr/>
          </p:nvSpPr>
          <p:spPr bwMode="auto">
            <a:xfrm>
              <a:off x="5081587" y="1515607"/>
              <a:ext cx="99386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G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5053" name="Rectangle 1198"/>
            <p:cNvSpPr>
              <a:spLocks noChangeArrowheads="1"/>
            </p:cNvSpPr>
            <p:nvPr/>
          </p:nvSpPr>
          <p:spPr bwMode="auto">
            <a:xfrm>
              <a:off x="5168900" y="1515607"/>
              <a:ext cx="78548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P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5054" name="Rectangle 1199"/>
            <p:cNvSpPr>
              <a:spLocks noChangeArrowheads="1"/>
            </p:cNvSpPr>
            <p:nvPr/>
          </p:nvSpPr>
          <p:spPr bwMode="auto">
            <a:xfrm>
              <a:off x="5243512" y="1515607"/>
              <a:ext cx="49694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I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5055" name="Rectangle 1200"/>
            <p:cNvSpPr>
              <a:spLocks noChangeArrowheads="1"/>
            </p:cNvSpPr>
            <p:nvPr/>
          </p:nvSpPr>
          <p:spPr bwMode="auto">
            <a:xfrm>
              <a:off x="5280025" y="1515607"/>
              <a:ext cx="99386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O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5056" name="Rectangle 1201"/>
            <p:cNvSpPr>
              <a:spLocks noChangeArrowheads="1"/>
            </p:cNvSpPr>
            <p:nvPr/>
          </p:nvSpPr>
          <p:spPr bwMode="auto">
            <a:xfrm>
              <a:off x="5380037" y="1515607"/>
              <a:ext cx="32060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 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5057" name="Rectangle 1202"/>
            <p:cNvSpPr>
              <a:spLocks noChangeArrowheads="1"/>
            </p:cNvSpPr>
            <p:nvPr/>
          </p:nvSpPr>
          <p:spPr bwMode="auto">
            <a:xfrm>
              <a:off x="5405437" y="1515607"/>
              <a:ext cx="78548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P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5058" name="Rectangle 1203"/>
            <p:cNvSpPr>
              <a:spLocks noChangeArrowheads="1"/>
            </p:cNvSpPr>
            <p:nvPr/>
          </p:nvSpPr>
          <p:spPr bwMode="auto">
            <a:xfrm>
              <a:off x="5480050" y="1515607"/>
              <a:ext cx="64120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o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5059" name="Rectangle 1204"/>
            <p:cNvSpPr>
              <a:spLocks noChangeArrowheads="1"/>
            </p:cNvSpPr>
            <p:nvPr/>
          </p:nvSpPr>
          <p:spPr bwMode="auto">
            <a:xfrm>
              <a:off x="5541962" y="1515607"/>
              <a:ext cx="57708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r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5060" name="Rectangle 1205"/>
            <p:cNvSpPr>
              <a:spLocks noChangeArrowheads="1"/>
            </p:cNvSpPr>
            <p:nvPr/>
          </p:nvSpPr>
          <p:spPr bwMode="auto">
            <a:xfrm>
              <a:off x="5580062" y="1515607"/>
              <a:ext cx="43282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t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5061" name="Rectangle 1206"/>
            <p:cNvSpPr>
              <a:spLocks noChangeArrowheads="1"/>
            </p:cNvSpPr>
            <p:nvPr/>
          </p:nvSpPr>
          <p:spPr bwMode="auto">
            <a:xfrm>
              <a:off x="5616575" y="1515607"/>
              <a:ext cx="32060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 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5062" name="Rectangle 1207"/>
            <p:cNvSpPr>
              <a:spLocks noChangeArrowheads="1"/>
            </p:cNvSpPr>
            <p:nvPr/>
          </p:nvSpPr>
          <p:spPr bwMode="auto">
            <a:xfrm>
              <a:off x="5641975" y="1515607"/>
              <a:ext cx="64120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2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5063" name="Line 1208"/>
            <p:cNvSpPr>
              <a:spLocks noChangeShapeType="1"/>
            </p:cNvSpPr>
            <p:nvPr/>
          </p:nvSpPr>
          <p:spPr bwMode="auto">
            <a:xfrm>
              <a:off x="5156200" y="2236332"/>
              <a:ext cx="123825" cy="0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5064" name="Freeform 1209"/>
            <p:cNvSpPr>
              <a:spLocks/>
            </p:cNvSpPr>
            <p:nvPr/>
          </p:nvSpPr>
          <p:spPr bwMode="auto">
            <a:xfrm>
              <a:off x="5092700" y="2212520"/>
              <a:ext cx="87313" cy="61913"/>
            </a:xfrm>
            <a:custGeom>
              <a:avLst/>
              <a:gdLst>
                <a:gd name="T0" fmla="*/ 63500 w 55"/>
                <a:gd name="T1" fmla="*/ 23813 h 39"/>
                <a:gd name="T2" fmla="*/ 87313 w 55"/>
                <a:gd name="T3" fmla="*/ 61913 h 39"/>
                <a:gd name="T4" fmla="*/ 0 w 55"/>
                <a:gd name="T5" fmla="*/ 23813 h 39"/>
                <a:gd name="T6" fmla="*/ 87313 w 55"/>
                <a:gd name="T7" fmla="*/ 0 h 39"/>
                <a:gd name="T8" fmla="*/ 63500 w 55"/>
                <a:gd name="T9" fmla="*/ 23813 h 3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5" h="39">
                  <a:moveTo>
                    <a:pt x="40" y="15"/>
                  </a:moveTo>
                  <a:lnTo>
                    <a:pt x="55" y="39"/>
                  </a:lnTo>
                  <a:lnTo>
                    <a:pt x="0" y="15"/>
                  </a:lnTo>
                  <a:lnTo>
                    <a:pt x="55" y="0"/>
                  </a:lnTo>
                  <a:lnTo>
                    <a:pt x="40" y="15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5065" name="Freeform 1211"/>
            <p:cNvSpPr>
              <a:spLocks/>
            </p:cNvSpPr>
            <p:nvPr/>
          </p:nvSpPr>
          <p:spPr bwMode="auto">
            <a:xfrm>
              <a:off x="5267325" y="2212520"/>
              <a:ext cx="74613" cy="61913"/>
            </a:xfrm>
            <a:custGeom>
              <a:avLst/>
              <a:gdLst>
                <a:gd name="T0" fmla="*/ 12700 w 47"/>
                <a:gd name="T1" fmla="*/ 23813 h 39"/>
                <a:gd name="T2" fmla="*/ 0 w 47"/>
                <a:gd name="T3" fmla="*/ 0 h 39"/>
                <a:gd name="T4" fmla="*/ 74613 w 47"/>
                <a:gd name="T5" fmla="*/ 23813 h 39"/>
                <a:gd name="T6" fmla="*/ 0 w 47"/>
                <a:gd name="T7" fmla="*/ 61913 h 39"/>
                <a:gd name="T8" fmla="*/ 12700 w 47"/>
                <a:gd name="T9" fmla="*/ 23813 h 3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7" h="39">
                  <a:moveTo>
                    <a:pt x="8" y="15"/>
                  </a:moveTo>
                  <a:lnTo>
                    <a:pt x="0" y="0"/>
                  </a:lnTo>
                  <a:lnTo>
                    <a:pt x="47" y="15"/>
                  </a:lnTo>
                  <a:lnTo>
                    <a:pt x="0" y="39"/>
                  </a:lnTo>
                  <a:lnTo>
                    <a:pt x="8" y="15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5066" name="Line 1212"/>
            <p:cNvSpPr>
              <a:spLocks noChangeShapeType="1"/>
            </p:cNvSpPr>
            <p:nvPr/>
          </p:nvSpPr>
          <p:spPr bwMode="auto">
            <a:xfrm>
              <a:off x="5156200" y="2349045"/>
              <a:ext cx="123825" cy="0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5067" name="Freeform 1213"/>
            <p:cNvSpPr>
              <a:spLocks/>
            </p:cNvSpPr>
            <p:nvPr/>
          </p:nvSpPr>
          <p:spPr bwMode="auto">
            <a:xfrm>
              <a:off x="5092700" y="2312532"/>
              <a:ext cx="87313" cy="61913"/>
            </a:xfrm>
            <a:custGeom>
              <a:avLst/>
              <a:gdLst>
                <a:gd name="T0" fmla="*/ 63500 w 55"/>
                <a:gd name="T1" fmla="*/ 36513 h 39"/>
                <a:gd name="T2" fmla="*/ 87313 w 55"/>
                <a:gd name="T3" fmla="*/ 61913 h 39"/>
                <a:gd name="T4" fmla="*/ 0 w 55"/>
                <a:gd name="T5" fmla="*/ 36513 h 39"/>
                <a:gd name="T6" fmla="*/ 87313 w 55"/>
                <a:gd name="T7" fmla="*/ 0 h 39"/>
                <a:gd name="T8" fmla="*/ 63500 w 55"/>
                <a:gd name="T9" fmla="*/ 36513 h 3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5" h="39">
                  <a:moveTo>
                    <a:pt x="40" y="23"/>
                  </a:moveTo>
                  <a:lnTo>
                    <a:pt x="55" y="39"/>
                  </a:lnTo>
                  <a:lnTo>
                    <a:pt x="0" y="23"/>
                  </a:lnTo>
                  <a:lnTo>
                    <a:pt x="55" y="0"/>
                  </a:lnTo>
                  <a:lnTo>
                    <a:pt x="40" y="23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5068" name="Freeform 1214"/>
            <p:cNvSpPr>
              <a:spLocks/>
            </p:cNvSpPr>
            <p:nvPr/>
          </p:nvSpPr>
          <p:spPr bwMode="auto">
            <a:xfrm>
              <a:off x="5267325" y="2312532"/>
              <a:ext cx="74613" cy="61913"/>
            </a:xfrm>
            <a:custGeom>
              <a:avLst/>
              <a:gdLst>
                <a:gd name="T0" fmla="*/ 12700 w 47"/>
                <a:gd name="T1" fmla="*/ 36513 h 39"/>
                <a:gd name="T2" fmla="*/ 0 w 47"/>
                <a:gd name="T3" fmla="*/ 0 h 39"/>
                <a:gd name="T4" fmla="*/ 74613 w 47"/>
                <a:gd name="T5" fmla="*/ 36513 h 39"/>
                <a:gd name="T6" fmla="*/ 0 w 47"/>
                <a:gd name="T7" fmla="*/ 61913 h 39"/>
                <a:gd name="T8" fmla="*/ 12700 w 47"/>
                <a:gd name="T9" fmla="*/ 36513 h 3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7" h="39">
                  <a:moveTo>
                    <a:pt x="8" y="23"/>
                  </a:moveTo>
                  <a:lnTo>
                    <a:pt x="0" y="0"/>
                  </a:lnTo>
                  <a:lnTo>
                    <a:pt x="47" y="23"/>
                  </a:lnTo>
                  <a:lnTo>
                    <a:pt x="0" y="39"/>
                  </a:ln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5069" name="Line 1215"/>
            <p:cNvSpPr>
              <a:spLocks noChangeShapeType="1"/>
            </p:cNvSpPr>
            <p:nvPr/>
          </p:nvSpPr>
          <p:spPr bwMode="auto">
            <a:xfrm>
              <a:off x="6059487" y="1590220"/>
              <a:ext cx="274320" cy="0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 type="triangle" w="med" len="sm"/>
              <a:tailEnd type="triangle" w="med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5070" name="Line 1218"/>
            <p:cNvSpPr>
              <a:spLocks noChangeShapeType="1"/>
            </p:cNvSpPr>
            <p:nvPr/>
          </p:nvSpPr>
          <p:spPr bwMode="auto">
            <a:xfrm>
              <a:off x="4757737" y="1801357"/>
              <a:ext cx="149225" cy="0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5071" name="Line 1219"/>
            <p:cNvSpPr>
              <a:spLocks noChangeShapeType="1"/>
            </p:cNvSpPr>
            <p:nvPr/>
          </p:nvSpPr>
          <p:spPr bwMode="auto">
            <a:xfrm>
              <a:off x="4757737" y="1914070"/>
              <a:ext cx="149225" cy="0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5072" name="Line 1220"/>
            <p:cNvSpPr>
              <a:spLocks noChangeShapeType="1"/>
            </p:cNvSpPr>
            <p:nvPr/>
          </p:nvSpPr>
          <p:spPr bwMode="auto">
            <a:xfrm>
              <a:off x="4757737" y="2025195"/>
              <a:ext cx="149225" cy="0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5073" name="Line 1221"/>
            <p:cNvSpPr>
              <a:spLocks noChangeShapeType="1"/>
            </p:cNvSpPr>
            <p:nvPr/>
          </p:nvSpPr>
          <p:spPr bwMode="auto">
            <a:xfrm>
              <a:off x="4757737" y="2137907"/>
              <a:ext cx="149225" cy="0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5074" name="Line 1222"/>
            <p:cNvSpPr>
              <a:spLocks noChangeShapeType="1"/>
            </p:cNvSpPr>
            <p:nvPr/>
          </p:nvSpPr>
          <p:spPr bwMode="auto">
            <a:xfrm>
              <a:off x="4757737" y="2249032"/>
              <a:ext cx="149225" cy="0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5075" name="Line 1223"/>
            <p:cNvSpPr>
              <a:spLocks noChangeShapeType="1"/>
            </p:cNvSpPr>
            <p:nvPr/>
          </p:nvSpPr>
          <p:spPr bwMode="auto">
            <a:xfrm>
              <a:off x="4757737" y="2349045"/>
              <a:ext cx="149225" cy="0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5076" name="Line 1224"/>
            <p:cNvSpPr>
              <a:spLocks noChangeShapeType="1"/>
            </p:cNvSpPr>
            <p:nvPr/>
          </p:nvSpPr>
          <p:spPr bwMode="auto">
            <a:xfrm>
              <a:off x="4757737" y="2461757"/>
              <a:ext cx="149225" cy="0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5077" name="Line 1225"/>
            <p:cNvSpPr>
              <a:spLocks noChangeShapeType="1"/>
            </p:cNvSpPr>
            <p:nvPr/>
          </p:nvSpPr>
          <p:spPr bwMode="auto">
            <a:xfrm>
              <a:off x="4757737" y="2560182"/>
              <a:ext cx="149225" cy="0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5078" name="Line 1226"/>
            <p:cNvSpPr>
              <a:spLocks noChangeShapeType="1"/>
            </p:cNvSpPr>
            <p:nvPr/>
          </p:nvSpPr>
          <p:spPr bwMode="auto">
            <a:xfrm>
              <a:off x="5156200" y="1801357"/>
              <a:ext cx="123825" cy="0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5079" name="Freeform 1227"/>
            <p:cNvSpPr>
              <a:spLocks/>
            </p:cNvSpPr>
            <p:nvPr/>
          </p:nvSpPr>
          <p:spPr bwMode="auto">
            <a:xfrm>
              <a:off x="5092700" y="1763257"/>
              <a:ext cx="87313" cy="63500"/>
            </a:xfrm>
            <a:custGeom>
              <a:avLst/>
              <a:gdLst>
                <a:gd name="T0" fmla="*/ 63500 w 55"/>
                <a:gd name="T1" fmla="*/ 38100 h 40"/>
                <a:gd name="T2" fmla="*/ 87313 w 55"/>
                <a:gd name="T3" fmla="*/ 63500 h 40"/>
                <a:gd name="T4" fmla="*/ 0 w 55"/>
                <a:gd name="T5" fmla="*/ 38100 h 40"/>
                <a:gd name="T6" fmla="*/ 87313 w 55"/>
                <a:gd name="T7" fmla="*/ 0 h 40"/>
                <a:gd name="T8" fmla="*/ 63500 w 55"/>
                <a:gd name="T9" fmla="*/ 38100 h 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5" h="40">
                  <a:moveTo>
                    <a:pt x="40" y="24"/>
                  </a:moveTo>
                  <a:lnTo>
                    <a:pt x="55" y="40"/>
                  </a:lnTo>
                  <a:lnTo>
                    <a:pt x="0" y="24"/>
                  </a:lnTo>
                  <a:lnTo>
                    <a:pt x="55" y="0"/>
                  </a:lnTo>
                  <a:lnTo>
                    <a:pt x="40" y="24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5080" name="Freeform 1228"/>
            <p:cNvSpPr>
              <a:spLocks/>
            </p:cNvSpPr>
            <p:nvPr/>
          </p:nvSpPr>
          <p:spPr bwMode="auto">
            <a:xfrm>
              <a:off x="5267325" y="1763257"/>
              <a:ext cx="74613" cy="63500"/>
            </a:xfrm>
            <a:custGeom>
              <a:avLst/>
              <a:gdLst>
                <a:gd name="T0" fmla="*/ 12700 w 47"/>
                <a:gd name="T1" fmla="*/ 38100 h 40"/>
                <a:gd name="T2" fmla="*/ 0 w 47"/>
                <a:gd name="T3" fmla="*/ 0 h 40"/>
                <a:gd name="T4" fmla="*/ 74613 w 47"/>
                <a:gd name="T5" fmla="*/ 38100 h 40"/>
                <a:gd name="T6" fmla="*/ 0 w 47"/>
                <a:gd name="T7" fmla="*/ 63500 h 40"/>
                <a:gd name="T8" fmla="*/ 12700 w 47"/>
                <a:gd name="T9" fmla="*/ 38100 h 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7" h="40">
                  <a:moveTo>
                    <a:pt x="8" y="24"/>
                  </a:moveTo>
                  <a:lnTo>
                    <a:pt x="0" y="0"/>
                  </a:lnTo>
                  <a:lnTo>
                    <a:pt x="47" y="24"/>
                  </a:lnTo>
                  <a:lnTo>
                    <a:pt x="0" y="40"/>
                  </a:lnTo>
                  <a:lnTo>
                    <a:pt x="8" y="24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5081" name="Line 1229"/>
            <p:cNvSpPr>
              <a:spLocks noChangeShapeType="1"/>
            </p:cNvSpPr>
            <p:nvPr/>
          </p:nvSpPr>
          <p:spPr bwMode="auto">
            <a:xfrm>
              <a:off x="5156200" y="1901370"/>
              <a:ext cx="123825" cy="0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5082" name="Freeform 1230"/>
            <p:cNvSpPr>
              <a:spLocks/>
            </p:cNvSpPr>
            <p:nvPr/>
          </p:nvSpPr>
          <p:spPr bwMode="auto">
            <a:xfrm>
              <a:off x="5092700" y="1875970"/>
              <a:ext cx="87313" cy="61913"/>
            </a:xfrm>
            <a:custGeom>
              <a:avLst/>
              <a:gdLst>
                <a:gd name="T0" fmla="*/ 63500 w 55"/>
                <a:gd name="T1" fmla="*/ 25400 h 39"/>
                <a:gd name="T2" fmla="*/ 87313 w 55"/>
                <a:gd name="T3" fmla="*/ 61913 h 39"/>
                <a:gd name="T4" fmla="*/ 0 w 55"/>
                <a:gd name="T5" fmla="*/ 25400 h 39"/>
                <a:gd name="T6" fmla="*/ 87313 w 55"/>
                <a:gd name="T7" fmla="*/ 0 h 39"/>
                <a:gd name="T8" fmla="*/ 63500 w 55"/>
                <a:gd name="T9" fmla="*/ 25400 h 3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5" h="39">
                  <a:moveTo>
                    <a:pt x="40" y="16"/>
                  </a:moveTo>
                  <a:lnTo>
                    <a:pt x="55" y="39"/>
                  </a:lnTo>
                  <a:lnTo>
                    <a:pt x="0" y="16"/>
                  </a:lnTo>
                  <a:lnTo>
                    <a:pt x="55" y="0"/>
                  </a:lnTo>
                  <a:lnTo>
                    <a:pt x="40" y="16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5083" name="Freeform 1231"/>
            <p:cNvSpPr>
              <a:spLocks/>
            </p:cNvSpPr>
            <p:nvPr/>
          </p:nvSpPr>
          <p:spPr bwMode="auto">
            <a:xfrm>
              <a:off x="5267325" y="1875970"/>
              <a:ext cx="74613" cy="61913"/>
            </a:xfrm>
            <a:custGeom>
              <a:avLst/>
              <a:gdLst>
                <a:gd name="T0" fmla="*/ 12700 w 47"/>
                <a:gd name="T1" fmla="*/ 25400 h 39"/>
                <a:gd name="T2" fmla="*/ 0 w 47"/>
                <a:gd name="T3" fmla="*/ 0 h 39"/>
                <a:gd name="T4" fmla="*/ 74613 w 47"/>
                <a:gd name="T5" fmla="*/ 25400 h 39"/>
                <a:gd name="T6" fmla="*/ 0 w 47"/>
                <a:gd name="T7" fmla="*/ 61913 h 39"/>
                <a:gd name="T8" fmla="*/ 12700 w 47"/>
                <a:gd name="T9" fmla="*/ 25400 h 3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7" h="39">
                  <a:moveTo>
                    <a:pt x="8" y="16"/>
                  </a:moveTo>
                  <a:lnTo>
                    <a:pt x="0" y="0"/>
                  </a:lnTo>
                  <a:lnTo>
                    <a:pt x="47" y="16"/>
                  </a:lnTo>
                  <a:lnTo>
                    <a:pt x="0" y="39"/>
                  </a:lnTo>
                  <a:lnTo>
                    <a:pt x="8" y="16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5084" name="Line 1232"/>
            <p:cNvSpPr>
              <a:spLocks noChangeShapeType="1"/>
            </p:cNvSpPr>
            <p:nvPr/>
          </p:nvSpPr>
          <p:spPr bwMode="auto">
            <a:xfrm>
              <a:off x="5156200" y="2012495"/>
              <a:ext cx="123825" cy="0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5085" name="Freeform 1233"/>
            <p:cNvSpPr>
              <a:spLocks/>
            </p:cNvSpPr>
            <p:nvPr/>
          </p:nvSpPr>
          <p:spPr bwMode="auto">
            <a:xfrm>
              <a:off x="5092700" y="1988682"/>
              <a:ext cx="87313" cy="61913"/>
            </a:xfrm>
            <a:custGeom>
              <a:avLst/>
              <a:gdLst>
                <a:gd name="T0" fmla="*/ 63500 w 55"/>
                <a:gd name="T1" fmla="*/ 23813 h 39"/>
                <a:gd name="T2" fmla="*/ 87313 w 55"/>
                <a:gd name="T3" fmla="*/ 61913 h 39"/>
                <a:gd name="T4" fmla="*/ 0 w 55"/>
                <a:gd name="T5" fmla="*/ 23813 h 39"/>
                <a:gd name="T6" fmla="*/ 87313 w 55"/>
                <a:gd name="T7" fmla="*/ 0 h 39"/>
                <a:gd name="T8" fmla="*/ 63500 w 55"/>
                <a:gd name="T9" fmla="*/ 23813 h 3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5" h="39">
                  <a:moveTo>
                    <a:pt x="40" y="15"/>
                  </a:moveTo>
                  <a:lnTo>
                    <a:pt x="55" y="39"/>
                  </a:lnTo>
                  <a:lnTo>
                    <a:pt x="0" y="15"/>
                  </a:lnTo>
                  <a:lnTo>
                    <a:pt x="55" y="0"/>
                  </a:lnTo>
                  <a:lnTo>
                    <a:pt x="40" y="15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5086" name="Freeform 1234"/>
            <p:cNvSpPr>
              <a:spLocks/>
            </p:cNvSpPr>
            <p:nvPr/>
          </p:nvSpPr>
          <p:spPr bwMode="auto">
            <a:xfrm>
              <a:off x="5267325" y="1988682"/>
              <a:ext cx="74613" cy="61913"/>
            </a:xfrm>
            <a:custGeom>
              <a:avLst/>
              <a:gdLst>
                <a:gd name="T0" fmla="*/ 12700 w 47"/>
                <a:gd name="T1" fmla="*/ 23813 h 39"/>
                <a:gd name="T2" fmla="*/ 0 w 47"/>
                <a:gd name="T3" fmla="*/ 0 h 39"/>
                <a:gd name="T4" fmla="*/ 74613 w 47"/>
                <a:gd name="T5" fmla="*/ 23813 h 39"/>
                <a:gd name="T6" fmla="*/ 0 w 47"/>
                <a:gd name="T7" fmla="*/ 61913 h 39"/>
                <a:gd name="T8" fmla="*/ 12700 w 47"/>
                <a:gd name="T9" fmla="*/ 23813 h 3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7" h="39">
                  <a:moveTo>
                    <a:pt x="8" y="15"/>
                  </a:moveTo>
                  <a:lnTo>
                    <a:pt x="0" y="0"/>
                  </a:lnTo>
                  <a:lnTo>
                    <a:pt x="47" y="15"/>
                  </a:lnTo>
                  <a:lnTo>
                    <a:pt x="0" y="39"/>
                  </a:lnTo>
                  <a:lnTo>
                    <a:pt x="8" y="15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5087" name="Line 1235"/>
            <p:cNvSpPr>
              <a:spLocks noChangeShapeType="1"/>
            </p:cNvSpPr>
            <p:nvPr/>
          </p:nvSpPr>
          <p:spPr bwMode="auto">
            <a:xfrm>
              <a:off x="5156200" y="2125207"/>
              <a:ext cx="123825" cy="0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5088" name="Freeform 1236"/>
            <p:cNvSpPr>
              <a:spLocks/>
            </p:cNvSpPr>
            <p:nvPr/>
          </p:nvSpPr>
          <p:spPr bwMode="auto">
            <a:xfrm>
              <a:off x="5092700" y="2099807"/>
              <a:ext cx="87313" cy="61913"/>
            </a:xfrm>
            <a:custGeom>
              <a:avLst/>
              <a:gdLst>
                <a:gd name="T0" fmla="*/ 63500 w 55"/>
                <a:gd name="T1" fmla="*/ 25400 h 39"/>
                <a:gd name="T2" fmla="*/ 87313 w 55"/>
                <a:gd name="T3" fmla="*/ 61913 h 39"/>
                <a:gd name="T4" fmla="*/ 0 w 55"/>
                <a:gd name="T5" fmla="*/ 25400 h 39"/>
                <a:gd name="T6" fmla="*/ 87313 w 55"/>
                <a:gd name="T7" fmla="*/ 0 h 39"/>
                <a:gd name="T8" fmla="*/ 63500 w 55"/>
                <a:gd name="T9" fmla="*/ 25400 h 3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5" h="39">
                  <a:moveTo>
                    <a:pt x="40" y="16"/>
                  </a:moveTo>
                  <a:lnTo>
                    <a:pt x="55" y="39"/>
                  </a:lnTo>
                  <a:lnTo>
                    <a:pt x="0" y="16"/>
                  </a:lnTo>
                  <a:lnTo>
                    <a:pt x="55" y="0"/>
                  </a:lnTo>
                  <a:lnTo>
                    <a:pt x="40" y="16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5089" name="Freeform 1237"/>
            <p:cNvSpPr>
              <a:spLocks/>
            </p:cNvSpPr>
            <p:nvPr/>
          </p:nvSpPr>
          <p:spPr bwMode="auto">
            <a:xfrm>
              <a:off x="5267325" y="2099807"/>
              <a:ext cx="74613" cy="61913"/>
            </a:xfrm>
            <a:custGeom>
              <a:avLst/>
              <a:gdLst>
                <a:gd name="T0" fmla="*/ 12700 w 47"/>
                <a:gd name="T1" fmla="*/ 25400 h 39"/>
                <a:gd name="T2" fmla="*/ 0 w 47"/>
                <a:gd name="T3" fmla="*/ 0 h 39"/>
                <a:gd name="T4" fmla="*/ 74613 w 47"/>
                <a:gd name="T5" fmla="*/ 25400 h 39"/>
                <a:gd name="T6" fmla="*/ 0 w 47"/>
                <a:gd name="T7" fmla="*/ 61913 h 39"/>
                <a:gd name="T8" fmla="*/ 12700 w 47"/>
                <a:gd name="T9" fmla="*/ 25400 h 3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7" h="39">
                  <a:moveTo>
                    <a:pt x="8" y="16"/>
                  </a:moveTo>
                  <a:lnTo>
                    <a:pt x="0" y="0"/>
                  </a:lnTo>
                  <a:lnTo>
                    <a:pt x="47" y="16"/>
                  </a:lnTo>
                  <a:lnTo>
                    <a:pt x="0" y="39"/>
                  </a:lnTo>
                  <a:lnTo>
                    <a:pt x="8" y="16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5090" name="Line 1238"/>
            <p:cNvSpPr>
              <a:spLocks noChangeShapeType="1"/>
            </p:cNvSpPr>
            <p:nvPr/>
          </p:nvSpPr>
          <p:spPr bwMode="auto">
            <a:xfrm>
              <a:off x="5156200" y="2572882"/>
              <a:ext cx="123825" cy="0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5091" name="Freeform 1239"/>
            <p:cNvSpPr>
              <a:spLocks/>
            </p:cNvSpPr>
            <p:nvPr/>
          </p:nvSpPr>
          <p:spPr bwMode="auto">
            <a:xfrm>
              <a:off x="5092700" y="2536370"/>
              <a:ext cx="87313" cy="61913"/>
            </a:xfrm>
            <a:custGeom>
              <a:avLst/>
              <a:gdLst>
                <a:gd name="T0" fmla="*/ 63500 w 55"/>
                <a:gd name="T1" fmla="*/ 36513 h 39"/>
                <a:gd name="T2" fmla="*/ 87313 w 55"/>
                <a:gd name="T3" fmla="*/ 61913 h 39"/>
                <a:gd name="T4" fmla="*/ 0 w 55"/>
                <a:gd name="T5" fmla="*/ 36513 h 39"/>
                <a:gd name="T6" fmla="*/ 87313 w 55"/>
                <a:gd name="T7" fmla="*/ 0 h 39"/>
                <a:gd name="T8" fmla="*/ 63500 w 55"/>
                <a:gd name="T9" fmla="*/ 36513 h 3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5" h="39">
                  <a:moveTo>
                    <a:pt x="40" y="23"/>
                  </a:moveTo>
                  <a:lnTo>
                    <a:pt x="55" y="39"/>
                  </a:lnTo>
                  <a:lnTo>
                    <a:pt x="0" y="23"/>
                  </a:lnTo>
                  <a:lnTo>
                    <a:pt x="55" y="0"/>
                  </a:lnTo>
                  <a:lnTo>
                    <a:pt x="40" y="23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5092" name="Freeform 1240"/>
            <p:cNvSpPr>
              <a:spLocks/>
            </p:cNvSpPr>
            <p:nvPr/>
          </p:nvSpPr>
          <p:spPr bwMode="auto">
            <a:xfrm>
              <a:off x="5267325" y="2536370"/>
              <a:ext cx="74613" cy="61913"/>
            </a:xfrm>
            <a:custGeom>
              <a:avLst/>
              <a:gdLst>
                <a:gd name="T0" fmla="*/ 12700 w 47"/>
                <a:gd name="T1" fmla="*/ 36513 h 39"/>
                <a:gd name="T2" fmla="*/ 0 w 47"/>
                <a:gd name="T3" fmla="*/ 0 h 39"/>
                <a:gd name="T4" fmla="*/ 74613 w 47"/>
                <a:gd name="T5" fmla="*/ 36513 h 39"/>
                <a:gd name="T6" fmla="*/ 0 w 47"/>
                <a:gd name="T7" fmla="*/ 61913 h 39"/>
                <a:gd name="T8" fmla="*/ 12700 w 47"/>
                <a:gd name="T9" fmla="*/ 36513 h 3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7" h="39">
                  <a:moveTo>
                    <a:pt x="8" y="23"/>
                  </a:moveTo>
                  <a:lnTo>
                    <a:pt x="0" y="0"/>
                  </a:lnTo>
                  <a:lnTo>
                    <a:pt x="47" y="23"/>
                  </a:lnTo>
                  <a:lnTo>
                    <a:pt x="0" y="39"/>
                  </a:lnTo>
                  <a:lnTo>
                    <a:pt x="8" y="23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5093" name="Line 1241"/>
            <p:cNvSpPr>
              <a:spLocks noChangeShapeType="1"/>
            </p:cNvSpPr>
            <p:nvPr/>
          </p:nvSpPr>
          <p:spPr bwMode="auto">
            <a:xfrm>
              <a:off x="5156200" y="2461757"/>
              <a:ext cx="123825" cy="0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5094" name="Freeform 1242"/>
            <p:cNvSpPr>
              <a:spLocks/>
            </p:cNvSpPr>
            <p:nvPr/>
          </p:nvSpPr>
          <p:spPr bwMode="auto">
            <a:xfrm>
              <a:off x="5092700" y="2423657"/>
              <a:ext cx="87313" cy="61913"/>
            </a:xfrm>
            <a:custGeom>
              <a:avLst/>
              <a:gdLst>
                <a:gd name="T0" fmla="*/ 63500 w 55"/>
                <a:gd name="T1" fmla="*/ 38100 h 39"/>
                <a:gd name="T2" fmla="*/ 87313 w 55"/>
                <a:gd name="T3" fmla="*/ 61913 h 39"/>
                <a:gd name="T4" fmla="*/ 0 w 55"/>
                <a:gd name="T5" fmla="*/ 38100 h 39"/>
                <a:gd name="T6" fmla="*/ 87313 w 55"/>
                <a:gd name="T7" fmla="*/ 0 h 39"/>
                <a:gd name="T8" fmla="*/ 63500 w 55"/>
                <a:gd name="T9" fmla="*/ 38100 h 3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5" h="39">
                  <a:moveTo>
                    <a:pt x="40" y="24"/>
                  </a:moveTo>
                  <a:lnTo>
                    <a:pt x="55" y="39"/>
                  </a:lnTo>
                  <a:lnTo>
                    <a:pt x="0" y="24"/>
                  </a:lnTo>
                  <a:lnTo>
                    <a:pt x="55" y="0"/>
                  </a:lnTo>
                  <a:lnTo>
                    <a:pt x="40" y="24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5095" name="Freeform 1243"/>
            <p:cNvSpPr>
              <a:spLocks/>
            </p:cNvSpPr>
            <p:nvPr/>
          </p:nvSpPr>
          <p:spPr bwMode="auto">
            <a:xfrm>
              <a:off x="5267325" y="2423657"/>
              <a:ext cx="74613" cy="61913"/>
            </a:xfrm>
            <a:custGeom>
              <a:avLst/>
              <a:gdLst>
                <a:gd name="T0" fmla="*/ 12700 w 47"/>
                <a:gd name="T1" fmla="*/ 38100 h 39"/>
                <a:gd name="T2" fmla="*/ 0 w 47"/>
                <a:gd name="T3" fmla="*/ 0 h 39"/>
                <a:gd name="T4" fmla="*/ 74613 w 47"/>
                <a:gd name="T5" fmla="*/ 38100 h 39"/>
                <a:gd name="T6" fmla="*/ 0 w 47"/>
                <a:gd name="T7" fmla="*/ 61913 h 39"/>
                <a:gd name="T8" fmla="*/ 12700 w 47"/>
                <a:gd name="T9" fmla="*/ 38100 h 3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7" h="39">
                  <a:moveTo>
                    <a:pt x="8" y="24"/>
                  </a:moveTo>
                  <a:lnTo>
                    <a:pt x="0" y="0"/>
                  </a:lnTo>
                  <a:lnTo>
                    <a:pt x="47" y="24"/>
                  </a:lnTo>
                  <a:lnTo>
                    <a:pt x="0" y="39"/>
                  </a:lnTo>
                  <a:lnTo>
                    <a:pt x="8" y="24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5096" name="Rectangle 1244"/>
            <p:cNvSpPr>
              <a:spLocks noChangeArrowheads="1"/>
            </p:cNvSpPr>
            <p:nvPr/>
          </p:nvSpPr>
          <p:spPr bwMode="auto">
            <a:xfrm>
              <a:off x="5367337" y="4017507"/>
              <a:ext cx="673100" cy="846138"/>
            </a:xfrm>
            <a:prstGeom prst="rect">
              <a:avLst/>
            </a:prstGeom>
            <a:solidFill>
              <a:srgbClr val="00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5097" name="Rectangle 1245"/>
            <p:cNvSpPr>
              <a:spLocks noChangeArrowheads="1"/>
            </p:cNvSpPr>
            <p:nvPr/>
          </p:nvSpPr>
          <p:spPr bwMode="auto">
            <a:xfrm>
              <a:off x="5373687" y="4023857"/>
              <a:ext cx="660400" cy="833438"/>
            </a:xfrm>
            <a:prstGeom prst="rect">
              <a:avLst/>
            </a:prstGeom>
            <a:noFill/>
            <a:ln w="127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5098" name="Freeform 1246"/>
            <p:cNvSpPr>
              <a:spLocks/>
            </p:cNvSpPr>
            <p:nvPr/>
          </p:nvSpPr>
          <p:spPr bwMode="auto">
            <a:xfrm>
              <a:off x="4906962" y="3768270"/>
              <a:ext cx="1133475" cy="1095375"/>
            </a:xfrm>
            <a:custGeom>
              <a:avLst/>
              <a:gdLst>
                <a:gd name="T0" fmla="*/ 0 w 714"/>
                <a:gd name="T1" fmla="*/ 1095375 h 690"/>
                <a:gd name="T2" fmla="*/ 174625 w 714"/>
                <a:gd name="T3" fmla="*/ 1095375 h 690"/>
                <a:gd name="T4" fmla="*/ 174625 w 714"/>
                <a:gd name="T5" fmla="*/ 174625 h 690"/>
                <a:gd name="T6" fmla="*/ 1133475 w 714"/>
                <a:gd name="T7" fmla="*/ 174625 h 690"/>
                <a:gd name="T8" fmla="*/ 1133475 w 714"/>
                <a:gd name="T9" fmla="*/ 0 h 690"/>
                <a:gd name="T10" fmla="*/ 0 w 714"/>
                <a:gd name="T11" fmla="*/ 0 h 690"/>
                <a:gd name="T12" fmla="*/ 0 w 714"/>
                <a:gd name="T13" fmla="*/ 1095375 h 69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714" h="690">
                  <a:moveTo>
                    <a:pt x="0" y="690"/>
                  </a:moveTo>
                  <a:lnTo>
                    <a:pt x="110" y="690"/>
                  </a:lnTo>
                  <a:lnTo>
                    <a:pt x="110" y="110"/>
                  </a:lnTo>
                  <a:lnTo>
                    <a:pt x="714" y="110"/>
                  </a:lnTo>
                  <a:lnTo>
                    <a:pt x="714" y="0"/>
                  </a:lnTo>
                  <a:lnTo>
                    <a:pt x="0" y="0"/>
                  </a:lnTo>
                  <a:lnTo>
                    <a:pt x="0" y="69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5099" name="Freeform 1247"/>
            <p:cNvSpPr>
              <a:spLocks/>
            </p:cNvSpPr>
            <p:nvPr/>
          </p:nvSpPr>
          <p:spPr bwMode="auto">
            <a:xfrm>
              <a:off x="4906962" y="3768270"/>
              <a:ext cx="1133475" cy="1095375"/>
            </a:xfrm>
            <a:custGeom>
              <a:avLst/>
              <a:gdLst>
                <a:gd name="T0" fmla="*/ 0 w 714"/>
                <a:gd name="T1" fmla="*/ 1095375 h 690"/>
                <a:gd name="T2" fmla="*/ 174625 w 714"/>
                <a:gd name="T3" fmla="*/ 1095375 h 690"/>
                <a:gd name="T4" fmla="*/ 174625 w 714"/>
                <a:gd name="T5" fmla="*/ 174625 h 690"/>
                <a:gd name="T6" fmla="*/ 1133475 w 714"/>
                <a:gd name="T7" fmla="*/ 174625 h 690"/>
                <a:gd name="T8" fmla="*/ 1133475 w 714"/>
                <a:gd name="T9" fmla="*/ 0 h 690"/>
                <a:gd name="T10" fmla="*/ 0 w 714"/>
                <a:gd name="T11" fmla="*/ 0 h 690"/>
                <a:gd name="T12" fmla="*/ 0 w 714"/>
                <a:gd name="T13" fmla="*/ 1095375 h 69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714" h="690">
                  <a:moveTo>
                    <a:pt x="0" y="690"/>
                  </a:moveTo>
                  <a:lnTo>
                    <a:pt x="110" y="690"/>
                  </a:lnTo>
                  <a:lnTo>
                    <a:pt x="110" y="110"/>
                  </a:lnTo>
                  <a:lnTo>
                    <a:pt x="714" y="110"/>
                  </a:lnTo>
                  <a:lnTo>
                    <a:pt x="714" y="0"/>
                  </a:lnTo>
                  <a:lnTo>
                    <a:pt x="0" y="0"/>
                  </a:lnTo>
                  <a:lnTo>
                    <a:pt x="0" y="690"/>
                  </a:lnTo>
                </a:path>
              </a:pathLst>
            </a:custGeom>
            <a:solidFill>
              <a:srgbClr val="66FF99"/>
            </a:solidFill>
            <a:ln w="12700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5100" name="Rectangle 1248"/>
            <p:cNvSpPr>
              <a:spLocks noChangeArrowheads="1"/>
            </p:cNvSpPr>
            <p:nvPr/>
          </p:nvSpPr>
          <p:spPr bwMode="auto">
            <a:xfrm>
              <a:off x="5081587" y="3768270"/>
              <a:ext cx="100013" cy="153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G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5101" name="Rectangle 1249"/>
            <p:cNvSpPr>
              <a:spLocks noChangeArrowheads="1"/>
            </p:cNvSpPr>
            <p:nvPr/>
          </p:nvSpPr>
          <p:spPr bwMode="auto">
            <a:xfrm>
              <a:off x="5168900" y="3768270"/>
              <a:ext cx="77788" cy="153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P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5102" name="Rectangle 1250"/>
            <p:cNvSpPr>
              <a:spLocks noChangeArrowheads="1"/>
            </p:cNvSpPr>
            <p:nvPr/>
          </p:nvSpPr>
          <p:spPr bwMode="auto">
            <a:xfrm>
              <a:off x="5243512" y="3768270"/>
              <a:ext cx="49213" cy="153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I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5103" name="Rectangle 1251"/>
            <p:cNvSpPr>
              <a:spLocks noChangeArrowheads="1"/>
            </p:cNvSpPr>
            <p:nvPr/>
          </p:nvSpPr>
          <p:spPr bwMode="auto">
            <a:xfrm>
              <a:off x="5280025" y="3768270"/>
              <a:ext cx="100013" cy="153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O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5104" name="Rectangle 1252"/>
            <p:cNvSpPr>
              <a:spLocks noChangeArrowheads="1"/>
            </p:cNvSpPr>
            <p:nvPr/>
          </p:nvSpPr>
          <p:spPr bwMode="auto">
            <a:xfrm>
              <a:off x="5380037" y="3768270"/>
              <a:ext cx="31750" cy="153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 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5105" name="Rectangle 1253"/>
            <p:cNvSpPr>
              <a:spLocks noChangeArrowheads="1"/>
            </p:cNvSpPr>
            <p:nvPr/>
          </p:nvSpPr>
          <p:spPr bwMode="auto">
            <a:xfrm>
              <a:off x="5405437" y="3768270"/>
              <a:ext cx="77788" cy="153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P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5106" name="Rectangle 1254"/>
            <p:cNvSpPr>
              <a:spLocks noChangeArrowheads="1"/>
            </p:cNvSpPr>
            <p:nvPr/>
          </p:nvSpPr>
          <p:spPr bwMode="auto">
            <a:xfrm>
              <a:off x="5480050" y="3768270"/>
              <a:ext cx="63500" cy="153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o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5107" name="Rectangle 1255"/>
            <p:cNvSpPr>
              <a:spLocks noChangeArrowheads="1"/>
            </p:cNvSpPr>
            <p:nvPr/>
          </p:nvSpPr>
          <p:spPr bwMode="auto">
            <a:xfrm>
              <a:off x="5541962" y="3768270"/>
              <a:ext cx="57150" cy="153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r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5108" name="Rectangle 1256"/>
            <p:cNvSpPr>
              <a:spLocks noChangeArrowheads="1"/>
            </p:cNvSpPr>
            <p:nvPr/>
          </p:nvSpPr>
          <p:spPr bwMode="auto">
            <a:xfrm>
              <a:off x="5580062" y="3768270"/>
              <a:ext cx="42863" cy="153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t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5109" name="Rectangle 1257"/>
            <p:cNvSpPr>
              <a:spLocks noChangeArrowheads="1"/>
            </p:cNvSpPr>
            <p:nvPr/>
          </p:nvSpPr>
          <p:spPr bwMode="auto">
            <a:xfrm>
              <a:off x="5616575" y="3768270"/>
              <a:ext cx="31750" cy="153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 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5110" name="Rectangle 1258"/>
            <p:cNvSpPr>
              <a:spLocks noChangeArrowheads="1"/>
            </p:cNvSpPr>
            <p:nvPr/>
          </p:nvSpPr>
          <p:spPr bwMode="auto">
            <a:xfrm>
              <a:off x="5641975" y="3768270"/>
              <a:ext cx="63500" cy="153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4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5111" name="Rectangle 1259"/>
            <p:cNvSpPr>
              <a:spLocks noChangeArrowheads="1"/>
            </p:cNvSpPr>
            <p:nvPr/>
          </p:nvSpPr>
          <p:spPr bwMode="auto">
            <a:xfrm>
              <a:off x="5516562" y="4290557"/>
              <a:ext cx="93663" cy="153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A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5112" name="Rectangle 1260"/>
            <p:cNvSpPr>
              <a:spLocks noChangeArrowheads="1"/>
            </p:cNvSpPr>
            <p:nvPr/>
          </p:nvSpPr>
          <p:spPr bwMode="auto">
            <a:xfrm>
              <a:off x="5603875" y="4290557"/>
              <a:ext cx="93663" cy="153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D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5113" name="Rectangle 1261"/>
            <p:cNvSpPr>
              <a:spLocks noChangeArrowheads="1"/>
            </p:cNvSpPr>
            <p:nvPr/>
          </p:nvSpPr>
          <p:spPr bwMode="auto">
            <a:xfrm>
              <a:off x="5691187" y="4290557"/>
              <a:ext cx="93663" cy="153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C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5114" name="Rectangle 1262"/>
            <p:cNvSpPr>
              <a:spLocks noChangeArrowheads="1"/>
            </p:cNvSpPr>
            <p:nvPr/>
          </p:nvSpPr>
          <p:spPr bwMode="auto">
            <a:xfrm>
              <a:off x="5778500" y="4290557"/>
              <a:ext cx="63500" cy="153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1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5115" name="Rectangle 1263"/>
            <p:cNvSpPr>
              <a:spLocks noChangeArrowheads="1"/>
            </p:cNvSpPr>
            <p:nvPr/>
          </p:nvSpPr>
          <p:spPr bwMode="auto">
            <a:xfrm>
              <a:off x="5840412" y="4290557"/>
              <a:ext cx="63500" cy="153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4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5116" name="Line 1264"/>
            <p:cNvSpPr>
              <a:spLocks noChangeShapeType="1"/>
            </p:cNvSpPr>
            <p:nvPr/>
          </p:nvSpPr>
          <p:spPr bwMode="auto">
            <a:xfrm>
              <a:off x="6059487" y="3830182"/>
              <a:ext cx="274320" cy="0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 type="triangle" w="med" len="sm"/>
              <a:tailEnd type="triangle" w="med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5117" name="Line 1267"/>
            <p:cNvSpPr>
              <a:spLocks noChangeShapeType="1"/>
            </p:cNvSpPr>
            <p:nvPr/>
          </p:nvSpPr>
          <p:spPr bwMode="auto">
            <a:xfrm>
              <a:off x="6059487" y="4428670"/>
              <a:ext cx="274320" cy="0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 type="triangle" w="med" len="sm"/>
              <a:tailEnd type="triangle" w="med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5118" name="Line 1270"/>
            <p:cNvSpPr>
              <a:spLocks noChangeShapeType="1"/>
            </p:cNvSpPr>
            <p:nvPr/>
          </p:nvSpPr>
          <p:spPr bwMode="auto">
            <a:xfrm>
              <a:off x="4757737" y="4054020"/>
              <a:ext cx="149225" cy="0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5119" name="Line 1271"/>
            <p:cNvSpPr>
              <a:spLocks noChangeShapeType="1"/>
            </p:cNvSpPr>
            <p:nvPr/>
          </p:nvSpPr>
          <p:spPr bwMode="auto">
            <a:xfrm>
              <a:off x="4757737" y="4166732"/>
              <a:ext cx="149225" cy="0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5120" name="Line 1272"/>
            <p:cNvSpPr>
              <a:spLocks noChangeShapeType="1"/>
            </p:cNvSpPr>
            <p:nvPr/>
          </p:nvSpPr>
          <p:spPr bwMode="auto">
            <a:xfrm>
              <a:off x="4757737" y="4277857"/>
              <a:ext cx="149225" cy="0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5121" name="Line 1273"/>
            <p:cNvSpPr>
              <a:spLocks noChangeShapeType="1"/>
            </p:cNvSpPr>
            <p:nvPr/>
          </p:nvSpPr>
          <p:spPr bwMode="auto">
            <a:xfrm>
              <a:off x="4757737" y="4390570"/>
              <a:ext cx="149225" cy="0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5122" name="Line 1274"/>
            <p:cNvSpPr>
              <a:spLocks noChangeShapeType="1"/>
            </p:cNvSpPr>
            <p:nvPr/>
          </p:nvSpPr>
          <p:spPr bwMode="auto">
            <a:xfrm>
              <a:off x="4757737" y="4503282"/>
              <a:ext cx="149225" cy="0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5123" name="Line 1275"/>
            <p:cNvSpPr>
              <a:spLocks noChangeShapeType="1"/>
            </p:cNvSpPr>
            <p:nvPr/>
          </p:nvSpPr>
          <p:spPr bwMode="auto">
            <a:xfrm>
              <a:off x="4757737" y="4601707"/>
              <a:ext cx="149225" cy="0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5124" name="Line 1276"/>
            <p:cNvSpPr>
              <a:spLocks noChangeShapeType="1"/>
            </p:cNvSpPr>
            <p:nvPr/>
          </p:nvSpPr>
          <p:spPr bwMode="auto">
            <a:xfrm>
              <a:off x="4757737" y="4714420"/>
              <a:ext cx="149225" cy="0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5125" name="Line 1277"/>
            <p:cNvSpPr>
              <a:spLocks noChangeShapeType="1"/>
            </p:cNvSpPr>
            <p:nvPr/>
          </p:nvSpPr>
          <p:spPr bwMode="auto">
            <a:xfrm>
              <a:off x="4757737" y="4814432"/>
              <a:ext cx="149225" cy="0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5126" name="Line 1278"/>
            <p:cNvSpPr>
              <a:spLocks noChangeShapeType="1"/>
            </p:cNvSpPr>
            <p:nvPr/>
          </p:nvSpPr>
          <p:spPr bwMode="auto">
            <a:xfrm>
              <a:off x="6046787" y="5224007"/>
              <a:ext cx="274320" cy="0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 type="triangle" w="med" len="sm"/>
              <a:tailEnd type="triangle" w="med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5127" name="Rectangle 1281"/>
            <p:cNvSpPr>
              <a:spLocks noChangeArrowheads="1"/>
            </p:cNvSpPr>
            <p:nvPr/>
          </p:nvSpPr>
          <p:spPr bwMode="auto">
            <a:xfrm>
              <a:off x="5516562" y="5136695"/>
              <a:ext cx="85725" cy="153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T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5128" name="Rectangle 1282"/>
            <p:cNvSpPr>
              <a:spLocks noChangeArrowheads="1"/>
            </p:cNvSpPr>
            <p:nvPr/>
          </p:nvSpPr>
          <p:spPr bwMode="auto">
            <a:xfrm>
              <a:off x="5591175" y="5136695"/>
              <a:ext cx="34925" cy="153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i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5129" name="Rectangle 1283"/>
            <p:cNvSpPr>
              <a:spLocks noChangeArrowheads="1"/>
            </p:cNvSpPr>
            <p:nvPr/>
          </p:nvSpPr>
          <p:spPr bwMode="auto">
            <a:xfrm>
              <a:off x="5616575" y="5136695"/>
              <a:ext cx="107950" cy="153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m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5130" name="Rectangle 1284"/>
            <p:cNvSpPr>
              <a:spLocks noChangeArrowheads="1"/>
            </p:cNvSpPr>
            <p:nvPr/>
          </p:nvSpPr>
          <p:spPr bwMode="auto">
            <a:xfrm>
              <a:off x="5716587" y="5136695"/>
              <a:ext cx="57150" cy="153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e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5131" name="Rectangle 1285"/>
            <p:cNvSpPr>
              <a:spLocks noChangeArrowheads="1"/>
            </p:cNvSpPr>
            <p:nvPr/>
          </p:nvSpPr>
          <p:spPr bwMode="auto">
            <a:xfrm>
              <a:off x="5778500" y="5136695"/>
              <a:ext cx="57150" cy="153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r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5132" name="Rectangle 1286"/>
            <p:cNvSpPr>
              <a:spLocks noChangeArrowheads="1"/>
            </p:cNvSpPr>
            <p:nvPr/>
          </p:nvSpPr>
          <p:spPr bwMode="auto">
            <a:xfrm>
              <a:off x="5816600" y="5136695"/>
              <a:ext cx="93663" cy="153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A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5133" name="Freeform 1287"/>
            <p:cNvSpPr>
              <a:spLocks/>
            </p:cNvSpPr>
            <p:nvPr/>
          </p:nvSpPr>
          <p:spPr bwMode="auto">
            <a:xfrm>
              <a:off x="6775450" y="382132"/>
              <a:ext cx="1084263" cy="1095375"/>
            </a:xfrm>
            <a:custGeom>
              <a:avLst/>
              <a:gdLst>
                <a:gd name="T0" fmla="*/ 909638 w 683"/>
                <a:gd name="T1" fmla="*/ 1095375 h 690"/>
                <a:gd name="T2" fmla="*/ 1084263 w 683"/>
                <a:gd name="T3" fmla="*/ 1095375 h 690"/>
                <a:gd name="T4" fmla="*/ 1084263 w 683"/>
                <a:gd name="T5" fmla="*/ 0 h 690"/>
                <a:gd name="T6" fmla="*/ 0 w 683"/>
                <a:gd name="T7" fmla="*/ 0 h 690"/>
                <a:gd name="T8" fmla="*/ 0 w 683"/>
                <a:gd name="T9" fmla="*/ 174625 h 690"/>
                <a:gd name="T10" fmla="*/ 909638 w 683"/>
                <a:gd name="T11" fmla="*/ 174625 h 690"/>
                <a:gd name="T12" fmla="*/ 909638 w 683"/>
                <a:gd name="T13" fmla="*/ 1095375 h 69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83" h="690">
                  <a:moveTo>
                    <a:pt x="573" y="690"/>
                  </a:moveTo>
                  <a:lnTo>
                    <a:pt x="683" y="690"/>
                  </a:lnTo>
                  <a:lnTo>
                    <a:pt x="683" y="0"/>
                  </a:lnTo>
                  <a:lnTo>
                    <a:pt x="0" y="0"/>
                  </a:lnTo>
                  <a:lnTo>
                    <a:pt x="0" y="110"/>
                  </a:lnTo>
                  <a:lnTo>
                    <a:pt x="573" y="110"/>
                  </a:lnTo>
                  <a:lnTo>
                    <a:pt x="573" y="690"/>
                  </a:lnTo>
                  <a:close/>
                </a:path>
              </a:pathLst>
            </a:custGeom>
            <a:solidFill>
              <a:srgbClr val="66FF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5134" name="Freeform 1288"/>
            <p:cNvSpPr>
              <a:spLocks/>
            </p:cNvSpPr>
            <p:nvPr/>
          </p:nvSpPr>
          <p:spPr bwMode="auto">
            <a:xfrm>
              <a:off x="6775450" y="382132"/>
              <a:ext cx="1084263" cy="1095375"/>
            </a:xfrm>
            <a:custGeom>
              <a:avLst/>
              <a:gdLst>
                <a:gd name="T0" fmla="*/ 909638 w 683"/>
                <a:gd name="T1" fmla="*/ 1095375 h 690"/>
                <a:gd name="T2" fmla="*/ 1084263 w 683"/>
                <a:gd name="T3" fmla="*/ 1095375 h 690"/>
                <a:gd name="T4" fmla="*/ 1084263 w 683"/>
                <a:gd name="T5" fmla="*/ 0 h 690"/>
                <a:gd name="T6" fmla="*/ 0 w 683"/>
                <a:gd name="T7" fmla="*/ 0 h 690"/>
                <a:gd name="T8" fmla="*/ 0 w 683"/>
                <a:gd name="T9" fmla="*/ 174625 h 690"/>
                <a:gd name="T10" fmla="*/ 909638 w 683"/>
                <a:gd name="T11" fmla="*/ 174625 h 690"/>
                <a:gd name="T12" fmla="*/ 909638 w 683"/>
                <a:gd name="T13" fmla="*/ 1095375 h 69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83" h="690">
                  <a:moveTo>
                    <a:pt x="573" y="690"/>
                  </a:moveTo>
                  <a:lnTo>
                    <a:pt x="683" y="690"/>
                  </a:lnTo>
                  <a:lnTo>
                    <a:pt x="683" y="0"/>
                  </a:lnTo>
                  <a:lnTo>
                    <a:pt x="0" y="0"/>
                  </a:lnTo>
                  <a:lnTo>
                    <a:pt x="0" y="110"/>
                  </a:lnTo>
                  <a:lnTo>
                    <a:pt x="573" y="110"/>
                  </a:lnTo>
                  <a:lnTo>
                    <a:pt x="573" y="69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5135" name="Rectangle 1289"/>
            <p:cNvSpPr>
              <a:spLocks noChangeArrowheads="1"/>
            </p:cNvSpPr>
            <p:nvPr/>
          </p:nvSpPr>
          <p:spPr bwMode="auto">
            <a:xfrm>
              <a:off x="6837362" y="394832"/>
              <a:ext cx="100013" cy="153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G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5136" name="Rectangle 1290"/>
            <p:cNvSpPr>
              <a:spLocks noChangeArrowheads="1"/>
            </p:cNvSpPr>
            <p:nvPr/>
          </p:nvSpPr>
          <p:spPr bwMode="auto">
            <a:xfrm>
              <a:off x="6937375" y="394832"/>
              <a:ext cx="77788" cy="153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P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5137" name="Rectangle 1291"/>
            <p:cNvSpPr>
              <a:spLocks noChangeArrowheads="1"/>
            </p:cNvSpPr>
            <p:nvPr/>
          </p:nvSpPr>
          <p:spPr bwMode="auto">
            <a:xfrm>
              <a:off x="6999287" y="394832"/>
              <a:ext cx="49213" cy="153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I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5138" name="Rectangle 1292"/>
            <p:cNvSpPr>
              <a:spLocks noChangeArrowheads="1"/>
            </p:cNvSpPr>
            <p:nvPr/>
          </p:nvSpPr>
          <p:spPr bwMode="auto">
            <a:xfrm>
              <a:off x="7037387" y="394832"/>
              <a:ext cx="100013" cy="153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O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5139" name="Rectangle 1293"/>
            <p:cNvSpPr>
              <a:spLocks noChangeArrowheads="1"/>
            </p:cNvSpPr>
            <p:nvPr/>
          </p:nvSpPr>
          <p:spPr bwMode="auto">
            <a:xfrm>
              <a:off x="7137400" y="394832"/>
              <a:ext cx="31750" cy="153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 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5140" name="Rectangle 1294"/>
            <p:cNvSpPr>
              <a:spLocks noChangeArrowheads="1"/>
            </p:cNvSpPr>
            <p:nvPr/>
          </p:nvSpPr>
          <p:spPr bwMode="auto">
            <a:xfrm>
              <a:off x="7161212" y="394832"/>
              <a:ext cx="77788" cy="153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P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5141" name="Rectangle 1295"/>
            <p:cNvSpPr>
              <a:spLocks noChangeArrowheads="1"/>
            </p:cNvSpPr>
            <p:nvPr/>
          </p:nvSpPr>
          <p:spPr bwMode="auto">
            <a:xfrm>
              <a:off x="7237412" y="394832"/>
              <a:ext cx="63500" cy="153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o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5142" name="Rectangle 1296"/>
            <p:cNvSpPr>
              <a:spLocks noChangeArrowheads="1"/>
            </p:cNvSpPr>
            <p:nvPr/>
          </p:nvSpPr>
          <p:spPr bwMode="auto">
            <a:xfrm>
              <a:off x="7299325" y="394832"/>
              <a:ext cx="57150" cy="153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r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5143" name="Rectangle 1297"/>
            <p:cNvSpPr>
              <a:spLocks noChangeArrowheads="1"/>
            </p:cNvSpPr>
            <p:nvPr/>
          </p:nvSpPr>
          <p:spPr bwMode="auto">
            <a:xfrm>
              <a:off x="7335837" y="394832"/>
              <a:ext cx="42863" cy="153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t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5144" name="Rectangle 1298"/>
            <p:cNvSpPr>
              <a:spLocks noChangeArrowheads="1"/>
            </p:cNvSpPr>
            <p:nvPr/>
          </p:nvSpPr>
          <p:spPr bwMode="auto">
            <a:xfrm>
              <a:off x="7373937" y="394832"/>
              <a:ext cx="31750" cy="153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 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5145" name="Rectangle 1299"/>
            <p:cNvSpPr>
              <a:spLocks noChangeArrowheads="1"/>
            </p:cNvSpPr>
            <p:nvPr/>
          </p:nvSpPr>
          <p:spPr bwMode="auto">
            <a:xfrm>
              <a:off x="7399337" y="394832"/>
              <a:ext cx="63500" cy="153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6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5146" name="Rectangle 1300"/>
            <p:cNvSpPr>
              <a:spLocks noChangeArrowheads="1"/>
            </p:cNvSpPr>
            <p:nvPr/>
          </p:nvSpPr>
          <p:spPr bwMode="auto">
            <a:xfrm>
              <a:off x="6775450" y="855207"/>
              <a:ext cx="623888" cy="398463"/>
            </a:xfrm>
            <a:prstGeom prst="rect">
              <a:avLst/>
            </a:prstGeom>
            <a:solidFill>
              <a:srgbClr val="FF9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5147" name="Rectangle 1301"/>
            <p:cNvSpPr>
              <a:spLocks noChangeArrowheads="1"/>
            </p:cNvSpPr>
            <p:nvPr/>
          </p:nvSpPr>
          <p:spPr bwMode="auto">
            <a:xfrm>
              <a:off x="6781800" y="861557"/>
              <a:ext cx="611188" cy="385763"/>
            </a:xfrm>
            <a:prstGeom prst="rect">
              <a:avLst/>
            </a:prstGeom>
            <a:noFill/>
            <a:ln w="127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5148" name="Line 1302"/>
            <p:cNvSpPr>
              <a:spLocks noChangeShapeType="1"/>
            </p:cNvSpPr>
            <p:nvPr/>
          </p:nvSpPr>
          <p:spPr bwMode="auto">
            <a:xfrm>
              <a:off x="6465887" y="744082"/>
              <a:ext cx="274320" cy="0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 type="triangle" w="med" len="sm"/>
              <a:tailEnd type="triangle" w="med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5149" name="Line 1305"/>
            <p:cNvSpPr>
              <a:spLocks noChangeShapeType="1"/>
            </p:cNvSpPr>
            <p:nvPr/>
          </p:nvSpPr>
          <p:spPr bwMode="auto">
            <a:xfrm>
              <a:off x="6465887" y="494845"/>
              <a:ext cx="274320" cy="0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 type="triangle" w="med" len="sm"/>
              <a:tailEnd type="triangle" w="med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5150" name="Line 1308"/>
            <p:cNvSpPr>
              <a:spLocks noChangeShapeType="1"/>
            </p:cNvSpPr>
            <p:nvPr/>
          </p:nvSpPr>
          <p:spPr bwMode="auto">
            <a:xfrm>
              <a:off x="6465887" y="1042532"/>
              <a:ext cx="274320" cy="0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 type="triangle" w="med" len="sm"/>
              <a:tailEnd type="triangle" w="med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5151" name="Line 1311"/>
            <p:cNvSpPr>
              <a:spLocks noChangeShapeType="1"/>
            </p:cNvSpPr>
            <p:nvPr/>
          </p:nvSpPr>
          <p:spPr bwMode="auto">
            <a:xfrm>
              <a:off x="6465887" y="1390195"/>
              <a:ext cx="274320" cy="0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 type="triangle" w="med" len="sm"/>
              <a:tailEnd type="triangle" w="med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5152" name="Rectangle 1314"/>
            <p:cNvSpPr>
              <a:spLocks noChangeArrowheads="1"/>
            </p:cNvSpPr>
            <p:nvPr/>
          </p:nvSpPr>
          <p:spPr bwMode="auto">
            <a:xfrm>
              <a:off x="6775450" y="1302882"/>
              <a:ext cx="623888" cy="161925"/>
            </a:xfrm>
            <a:prstGeom prst="rect">
              <a:avLst/>
            </a:prstGeom>
            <a:solidFill>
              <a:srgbClr val="00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5153" name="Rectangle 1315"/>
            <p:cNvSpPr>
              <a:spLocks noChangeArrowheads="1"/>
            </p:cNvSpPr>
            <p:nvPr/>
          </p:nvSpPr>
          <p:spPr bwMode="auto">
            <a:xfrm>
              <a:off x="6781800" y="1309232"/>
              <a:ext cx="611188" cy="149225"/>
            </a:xfrm>
            <a:prstGeom prst="rect">
              <a:avLst/>
            </a:prstGeom>
            <a:noFill/>
            <a:ln w="127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5154" name="Rectangle 1316"/>
            <p:cNvSpPr>
              <a:spLocks noChangeArrowheads="1"/>
            </p:cNvSpPr>
            <p:nvPr/>
          </p:nvSpPr>
          <p:spPr bwMode="auto">
            <a:xfrm>
              <a:off x="6888162" y="1302882"/>
              <a:ext cx="93663" cy="153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A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5155" name="Rectangle 1317"/>
            <p:cNvSpPr>
              <a:spLocks noChangeArrowheads="1"/>
            </p:cNvSpPr>
            <p:nvPr/>
          </p:nvSpPr>
          <p:spPr bwMode="auto">
            <a:xfrm>
              <a:off x="6975475" y="1302882"/>
              <a:ext cx="93663" cy="153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D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5156" name="Rectangle 1318"/>
            <p:cNvSpPr>
              <a:spLocks noChangeArrowheads="1"/>
            </p:cNvSpPr>
            <p:nvPr/>
          </p:nvSpPr>
          <p:spPr bwMode="auto">
            <a:xfrm>
              <a:off x="7062787" y="1302882"/>
              <a:ext cx="93663" cy="153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C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5157" name="Rectangle 1319"/>
            <p:cNvSpPr>
              <a:spLocks noChangeArrowheads="1"/>
            </p:cNvSpPr>
            <p:nvPr/>
          </p:nvSpPr>
          <p:spPr bwMode="auto">
            <a:xfrm>
              <a:off x="7150100" y="1302882"/>
              <a:ext cx="63500" cy="153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1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5158" name="Rectangle 1320"/>
            <p:cNvSpPr>
              <a:spLocks noChangeArrowheads="1"/>
            </p:cNvSpPr>
            <p:nvPr/>
          </p:nvSpPr>
          <p:spPr bwMode="auto">
            <a:xfrm>
              <a:off x="7212012" y="1302882"/>
              <a:ext cx="63500" cy="153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4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5159" name="Line 1321"/>
            <p:cNvSpPr>
              <a:spLocks noChangeShapeType="1"/>
            </p:cNvSpPr>
            <p:nvPr/>
          </p:nvSpPr>
          <p:spPr bwMode="auto">
            <a:xfrm>
              <a:off x="7859712" y="667882"/>
              <a:ext cx="149225" cy="0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5160" name="Line 1322"/>
            <p:cNvSpPr>
              <a:spLocks noChangeShapeType="1"/>
            </p:cNvSpPr>
            <p:nvPr/>
          </p:nvSpPr>
          <p:spPr bwMode="auto">
            <a:xfrm>
              <a:off x="7859712" y="780595"/>
              <a:ext cx="149225" cy="0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5161" name="Line 1323"/>
            <p:cNvSpPr>
              <a:spLocks noChangeShapeType="1"/>
            </p:cNvSpPr>
            <p:nvPr/>
          </p:nvSpPr>
          <p:spPr bwMode="auto">
            <a:xfrm>
              <a:off x="7859712" y="893307"/>
              <a:ext cx="149225" cy="0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5162" name="Line 1324"/>
            <p:cNvSpPr>
              <a:spLocks noChangeShapeType="1"/>
            </p:cNvSpPr>
            <p:nvPr/>
          </p:nvSpPr>
          <p:spPr bwMode="auto">
            <a:xfrm>
              <a:off x="7859712" y="1004432"/>
              <a:ext cx="149225" cy="0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5163" name="Line 1325"/>
            <p:cNvSpPr>
              <a:spLocks noChangeShapeType="1"/>
            </p:cNvSpPr>
            <p:nvPr/>
          </p:nvSpPr>
          <p:spPr bwMode="auto">
            <a:xfrm>
              <a:off x="7859712" y="1104445"/>
              <a:ext cx="149225" cy="0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5164" name="Line 1326"/>
            <p:cNvSpPr>
              <a:spLocks noChangeShapeType="1"/>
            </p:cNvSpPr>
            <p:nvPr/>
          </p:nvSpPr>
          <p:spPr bwMode="auto">
            <a:xfrm>
              <a:off x="7859712" y="1215570"/>
              <a:ext cx="149225" cy="0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5165" name="Line 1327"/>
            <p:cNvSpPr>
              <a:spLocks noChangeShapeType="1"/>
            </p:cNvSpPr>
            <p:nvPr/>
          </p:nvSpPr>
          <p:spPr bwMode="auto">
            <a:xfrm>
              <a:off x="7859712" y="1328282"/>
              <a:ext cx="149225" cy="0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5166" name="Line 1328"/>
            <p:cNvSpPr>
              <a:spLocks noChangeShapeType="1"/>
            </p:cNvSpPr>
            <p:nvPr/>
          </p:nvSpPr>
          <p:spPr bwMode="auto">
            <a:xfrm>
              <a:off x="7859712" y="1440995"/>
              <a:ext cx="149225" cy="0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5169" name="Rectangle 1331"/>
            <p:cNvSpPr>
              <a:spLocks noChangeArrowheads="1"/>
            </p:cNvSpPr>
            <p:nvPr/>
          </p:nvSpPr>
          <p:spPr bwMode="auto">
            <a:xfrm>
              <a:off x="6875462" y="631370"/>
              <a:ext cx="85725" cy="153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T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5170" name="Rectangle 1332"/>
            <p:cNvSpPr>
              <a:spLocks noChangeArrowheads="1"/>
            </p:cNvSpPr>
            <p:nvPr/>
          </p:nvSpPr>
          <p:spPr bwMode="auto">
            <a:xfrm>
              <a:off x="6950075" y="631370"/>
              <a:ext cx="34925" cy="153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i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5171" name="Rectangle 1333"/>
            <p:cNvSpPr>
              <a:spLocks noChangeArrowheads="1"/>
            </p:cNvSpPr>
            <p:nvPr/>
          </p:nvSpPr>
          <p:spPr bwMode="auto">
            <a:xfrm>
              <a:off x="6988175" y="631370"/>
              <a:ext cx="107950" cy="153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m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5172" name="Rectangle 1334"/>
            <p:cNvSpPr>
              <a:spLocks noChangeArrowheads="1"/>
            </p:cNvSpPr>
            <p:nvPr/>
          </p:nvSpPr>
          <p:spPr bwMode="auto">
            <a:xfrm>
              <a:off x="7086600" y="631370"/>
              <a:ext cx="57150" cy="153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e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5173" name="Rectangle 1335"/>
            <p:cNvSpPr>
              <a:spLocks noChangeArrowheads="1"/>
            </p:cNvSpPr>
            <p:nvPr/>
          </p:nvSpPr>
          <p:spPr bwMode="auto">
            <a:xfrm>
              <a:off x="7137400" y="631370"/>
              <a:ext cx="57150" cy="153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r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5174" name="Rectangle 1336"/>
            <p:cNvSpPr>
              <a:spLocks noChangeArrowheads="1"/>
            </p:cNvSpPr>
            <p:nvPr/>
          </p:nvSpPr>
          <p:spPr bwMode="auto">
            <a:xfrm>
              <a:off x="7186612" y="631370"/>
              <a:ext cx="93663" cy="153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A</a:t>
              </a:r>
              <a:endParaRPr kumimoji="0" lang="en-US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5175" name="Rectangle 1337"/>
            <p:cNvSpPr>
              <a:spLocks noChangeArrowheads="1"/>
            </p:cNvSpPr>
            <p:nvPr/>
          </p:nvSpPr>
          <p:spPr bwMode="auto">
            <a:xfrm>
              <a:off x="6911975" y="942520"/>
              <a:ext cx="57150" cy="153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e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5176" name="Rectangle 1338"/>
            <p:cNvSpPr>
              <a:spLocks noChangeArrowheads="1"/>
            </p:cNvSpPr>
            <p:nvPr/>
          </p:nvSpPr>
          <p:spPr bwMode="auto">
            <a:xfrm>
              <a:off x="6962775" y="942520"/>
              <a:ext cx="93663" cy="153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U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5177" name="Rectangle 1339"/>
            <p:cNvSpPr>
              <a:spLocks noChangeArrowheads="1"/>
            </p:cNvSpPr>
            <p:nvPr/>
          </p:nvSpPr>
          <p:spPr bwMode="auto">
            <a:xfrm>
              <a:off x="7050087" y="942520"/>
              <a:ext cx="69850" cy="153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S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5178" name="Rectangle 1340"/>
            <p:cNvSpPr>
              <a:spLocks noChangeArrowheads="1"/>
            </p:cNvSpPr>
            <p:nvPr/>
          </p:nvSpPr>
          <p:spPr bwMode="auto">
            <a:xfrm>
              <a:off x="7124700" y="942520"/>
              <a:ext cx="93663" cy="153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C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5179" name="Rectangle 1341"/>
            <p:cNvSpPr>
              <a:spLocks noChangeArrowheads="1"/>
            </p:cNvSpPr>
            <p:nvPr/>
          </p:nvSpPr>
          <p:spPr bwMode="auto">
            <a:xfrm>
              <a:off x="7199312" y="942520"/>
              <a:ext cx="49213" cy="153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I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5180" name="Line 1342"/>
            <p:cNvSpPr>
              <a:spLocks noChangeShapeType="1"/>
            </p:cNvSpPr>
            <p:nvPr/>
          </p:nvSpPr>
          <p:spPr bwMode="auto">
            <a:xfrm>
              <a:off x="7473950" y="1104445"/>
              <a:ext cx="136525" cy="0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5181" name="Freeform 1343"/>
            <p:cNvSpPr>
              <a:spLocks/>
            </p:cNvSpPr>
            <p:nvPr/>
          </p:nvSpPr>
          <p:spPr bwMode="auto">
            <a:xfrm>
              <a:off x="7410450" y="1079045"/>
              <a:ext cx="87313" cy="61913"/>
            </a:xfrm>
            <a:custGeom>
              <a:avLst/>
              <a:gdLst>
                <a:gd name="T0" fmla="*/ 63500 w 55"/>
                <a:gd name="T1" fmla="*/ 25400 h 39"/>
                <a:gd name="T2" fmla="*/ 87313 w 55"/>
                <a:gd name="T3" fmla="*/ 61913 h 39"/>
                <a:gd name="T4" fmla="*/ 0 w 55"/>
                <a:gd name="T5" fmla="*/ 25400 h 39"/>
                <a:gd name="T6" fmla="*/ 87313 w 55"/>
                <a:gd name="T7" fmla="*/ 0 h 39"/>
                <a:gd name="T8" fmla="*/ 63500 w 55"/>
                <a:gd name="T9" fmla="*/ 25400 h 3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5" h="39">
                  <a:moveTo>
                    <a:pt x="40" y="16"/>
                  </a:moveTo>
                  <a:lnTo>
                    <a:pt x="55" y="39"/>
                  </a:lnTo>
                  <a:lnTo>
                    <a:pt x="0" y="16"/>
                  </a:lnTo>
                  <a:lnTo>
                    <a:pt x="55" y="0"/>
                  </a:lnTo>
                  <a:lnTo>
                    <a:pt x="40" y="16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5182" name="Freeform 1344"/>
            <p:cNvSpPr>
              <a:spLocks/>
            </p:cNvSpPr>
            <p:nvPr/>
          </p:nvSpPr>
          <p:spPr bwMode="auto">
            <a:xfrm>
              <a:off x="7585075" y="1079045"/>
              <a:ext cx="87313" cy="61913"/>
            </a:xfrm>
            <a:custGeom>
              <a:avLst/>
              <a:gdLst>
                <a:gd name="T0" fmla="*/ 25400 w 55"/>
                <a:gd name="T1" fmla="*/ 25400 h 39"/>
                <a:gd name="T2" fmla="*/ 0 w 55"/>
                <a:gd name="T3" fmla="*/ 0 h 39"/>
                <a:gd name="T4" fmla="*/ 87313 w 55"/>
                <a:gd name="T5" fmla="*/ 25400 h 39"/>
                <a:gd name="T6" fmla="*/ 0 w 55"/>
                <a:gd name="T7" fmla="*/ 61913 h 39"/>
                <a:gd name="T8" fmla="*/ 25400 w 55"/>
                <a:gd name="T9" fmla="*/ 25400 h 3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5" h="39">
                  <a:moveTo>
                    <a:pt x="16" y="16"/>
                  </a:moveTo>
                  <a:lnTo>
                    <a:pt x="0" y="0"/>
                  </a:lnTo>
                  <a:lnTo>
                    <a:pt x="55" y="16"/>
                  </a:lnTo>
                  <a:lnTo>
                    <a:pt x="0" y="39"/>
                  </a:lnTo>
                  <a:lnTo>
                    <a:pt x="16" y="16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5183" name="Line 1345"/>
            <p:cNvSpPr>
              <a:spLocks noChangeShapeType="1"/>
            </p:cNvSpPr>
            <p:nvPr/>
          </p:nvSpPr>
          <p:spPr bwMode="auto">
            <a:xfrm>
              <a:off x="7473950" y="1215570"/>
              <a:ext cx="136525" cy="0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5184" name="Freeform 1346"/>
            <p:cNvSpPr>
              <a:spLocks/>
            </p:cNvSpPr>
            <p:nvPr/>
          </p:nvSpPr>
          <p:spPr bwMode="auto">
            <a:xfrm>
              <a:off x="7410450" y="1191757"/>
              <a:ext cx="87313" cy="61913"/>
            </a:xfrm>
            <a:custGeom>
              <a:avLst/>
              <a:gdLst>
                <a:gd name="T0" fmla="*/ 63500 w 55"/>
                <a:gd name="T1" fmla="*/ 23813 h 39"/>
                <a:gd name="T2" fmla="*/ 87313 w 55"/>
                <a:gd name="T3" fmla="*/ 61913 h 39"/>
                <a:gd name="T4" fmla="*/ 0 w 55"/>
                <a:gd name="T5" fmla="*/ 23813 h 39"/>
                <a:gd name="T6" fmla="*/ 87313 w 55"/>
                <a:gd name="T7" fmla="*/ 0 h 39"/>
                <a:gd name="T8" fmla="*/ 63500 w 55"/>
                <a:gd name="T9" fmla="*/ 23813 h 3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5" h="39">
                  <a:moveTo>
                    <a:pt x="40" y="15"/>
                  </a:moveTo>
                  <a:lnTo>
                    <a:pt x="55" y="39"/>
                  </a:lnTo>
                  <a:lnTo>
                    <a:pt x="0" y="15"/>
                  </a:lnTo>
                  <a:lnTo>
                    <a:pt x="55" y="0"/>
                  </a:lnTo>
                  <a:lnTo>
                    <a:pt x="40" y="15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5185" name="Freeform 1347"/>
            <p:cNvSpPr>
              <a:spLocks/>
            </p:cNvSpPr>
            <p:nvPr/>
          </p:nvSpPr>
          <p:spPr bwMode="auto">
            <a:xfrm>
              <a:off x="7585075" y="1191757"/>
              <a:ext cx="87313" cy="61913"/>
            </a:xfrm>
            <a:custGeom>
              <a:avLst/>
              <a:gdLst>
                <a:gd name="T0" fmla="*/ 25400 w 55"/>
                <a:gd name="T1" fmla="*/ 23813 h 39"/>
                <a:gd name="T2" fmla="*/ 0 w 55"/>
                <a:gd name="T3" fmla="*/ 0 h 39"/>
                <a:gd name="T4" fmla="*/ 87313 w 55"/>
                <a:gd name="T5" fmla="*/ 23813 h 39"/>
                <a:gd name="T6" fmla="*/ 0 w 55"/>
                <a:gd name="T7" fmla="*/ 61913 h 39"/>
                <a:gd name="T8" fmla="*/ 25400 w 55"/>
                <a:gd name="T9" fmla="*/ 23813 h 3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5" h="39">
                  <a:moveTo>
                    <a:pt x="16" y="15"/>
                  </a:moveTo>
                  <a:lnTo>
                    <a:pt x="0" y="0"/>
                  </a:lnTo>
                  <a:lnTo>
                    <a:pt x="55" y="15"/>
                  </a:lnTo>
                  <a:lnTo>
                    <a:pt x="0" y="39"/>
                  </a:lnTo>
                  <a:lnTo>
                    <a:pt x="16" y="15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5186" name="Line 1348"/>
            <p:cNvSpPr>
              <a:spLocks noChangeShapeType="1"/>
            </p:cNvSpPr>
            <p:nvPr/>
          </p:nvSpPr>
          <p:spPr bwMode="auto">
            <a:xfrm>
              <a:off x="7473950" y="667882"/>
              <a:ext cx="136525" cy="0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5187" name="Freeform 1349"/>
            <p:cNvSpPr>
              <a:spLocks/>
            </p:cNvSpPr>
            <p:nvPr/>
          </p:nvSpPr>
          <p:spPr bwMode="auto">
            <a:xfrm>
              <a:off x="7410450" y="631370"/>
              <a:ext cx="87313" cy="61913"/>
            </a:xfrm>
            <a:custGeom>
              <a:avLst/>
              <a:gdLst>
                <a:gd name="T0" fmla="*/ 63500 w 55"/>
                <a:gd name="T1" fmla="*/ 36513 h 39"/>
                <a:gd name="T2" fmla="*/ 87313 w 55"/>
                <a:gd name="T3" fmla="*/ 61913 h 39"/>
                <a:gd name="T4" fmla="*/ 0 w 55"/>
                <a:gd name="T5" fmla="*/ 36513 h 39"/>
                <a:gd name="T6" fmla="*/ 87313 w 55"/>
                <a:gd name="T7" fmla="*/ 0 h 39"/>
                <a:gd name="T8" fmla="*/ 63500 w 55"/>
                <a:gd name="T9" fmla="*/ 36513 h 3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5" h="39">
                  <a:moveTo>
                    <a:pt x="40" y="23"/>
                  </a:moveTo>
                  <a:lnTo>
                    <a:pt x="55" y="39"/>
                  </a:lnTo>
                  <a:lnTo>
                    <a:pt x="0" y="23"/>
                  </a:lnTo>
                  <a:lnTo>
                    <a:pt x="55" y="0"/>
                  </a:lnTo>
                  <a:lnTo>
                    <a:pt x="40" y="23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5188" name="Freeform 1350"/>
            <p:cNvSpPr>
              <a:spLocks/>
            </p:cNvSpPr>
            <p:nvPr/>
          </p:nvSpPr>
          <p:spPr bwMode="auto">
            <a:xfrm>
              <a:off x="7585075" y="631370"/>
              <a:ext cx="87313" cy="61913"/>
            </a:xfrm>
            <a:custGeom>
              <a:avLst/>
              <a:gdLst>
                <a:gd name="T0" fmla="*/ 25400 w 55"/>
                <a:gd name="T1" fmla="*/ 36513 h 39"/>
                <a:gd name="T2" fmla="*/ 0 w 55"/>
                <a:gd name="T3" fmla="*/ 0 h 39"/>
                <a:gd name="T4" fmla="*/ 87313 w 55"/>
                <a:gd name="T5" fmla="*/ 36513 h 39"/>
                <a:gd name="T6" fmla="*/ 0 w 55"/>
                <a:gd name="T7" fmla="*/ 61913 h 39"/>
                <a:gd name="T8" fmla="*/ 25400 w 55"/>
                <a:gd name="T9" fmla="*/ 36513 h 3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5" h="39">
                  <a:moveTo>
                    <a:pt x="16" y="23"/>
                  </a:moveTo>
                  <a:lnTo>
                    <a:pt x="0" y="0"/>
                  </a:lnTo>
                  <a:lnTo>
                    <a:pt x="55" y="23"/>
                  </a:lnTo>
                  <a:lnTo>
                    <a:pt x="0" y="39"/>
                  </a:lnTo>
                  <a:lnTo>
                    <a:pt x="16" y="23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5189" name="Line 1351"/>
            <p:cNvSpPr>
              <a:spLocks noChangeShapeType="1"/>
            </p:cNvSpPr>
            <p:nvPr/>
          </p:nvSpPr>
          <p:spPr bwMode="auto">
            <a:xfrm>
              <a:off x="7473950" y="780595"/>
              <a:ext cx="136525" cy="0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5190" name="Freeform 1352"/>
            <p:cNvSpPr>
              <a:spLocks/>
            </p:cNvSpPr>
            <p:nvPr/>
          </p:nvSpPr>
          <p:spPr bwMode="auto">
            <a:xfrm>
              <a:off x="7410450" y="744082"/>
              <a:ext cx="87313" cy="61913"/>
            </a:xfrm>
            <a:custGeom>
              <a:avLst/>
              <a:gdLst>
                <a:gd name="T0" fmla="*/ 63500 w 55"/>
                <a:gd name="T1" fmla="*/ 36513 h 39"/>
                <a:gd name="T2" fmla="*/ 87313 w 55"/>
                <a:gd name="T3" fmla="*/ 61913 h 39"/>
                <a:gd name="T4" fmla="*/ 0 w 55"/>
                <a:gd name="T5" fmla="*/ 36513 h 39"/>
                <a:gd name="T6" fmla="*/ 87313 w 55"/>
                <a:gd name="T7" fmla="*/ 0 h 39"/>
                <a:gd name="T8" fmla="*/ 63500 w 55"/>
                <a:gd name="T9" fmla="*/ 36513 h 3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5" h="39">
                  <a:moveTo>
                    <a:pt x="40" y="23"/>
                  </a:moveTo>
                  <a:lnTo>
                    <a:pt x="55" y="39"/>
                  </a:lnTo>
                  <a:lnTo>
                    <a:pt x="0" y="23"/>
                  </a:lnTo>
                  <a:lnTo>
                    <a:pt x="55" y="0"/>
                  </a:lnTo>
                  <a:lnTo>
                    <a:pt x="40" y="23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5191" name="Freeform 1353"/>
            <p:cNvSpPr>
              <a:spLocks/>
            </p:cNvSpPr>
            <p:nvPr/>
          </p:nvSpPr>
          <p:spPr bwMode="auto">
            <a:xfrm>
              <a:off x="7585075" y="744082"/>
              <a:ext cx="87313" cy="61913"/>
            </a:xfrm>
            <a:custGeom>
              <a:avLst/>
              <a:gdLst>
                <a:gd name="T0" fmla="*/ 25400 w 55"/>
                <a:gd name="T1" fmla="*/ 36513 h 39"/>
                <a:gd name="T2" fmla="*/ 0 w 55"/>
                <a:gd name="T3" fmla="*/ 0 h 39"/>
                <a:gd name="T4" fmla="*/ 87313 w 55"/>
                <a:gd name="T5" fmla="*/ 36513 h 39"/>
                <a:gd name="T6" fmla="*/ 0 w 55"/>
                <a:gd name="T7" fmla="*/ 61913 h 39"/>
                <a:gd name="T8" fmla="*/ 25400 w 55"/>
                <a:gd name="T9" fmla="*/ 36513 h 3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5" h="39">
                  <a:moveTo>
                    <a:pt x="16" y="23"/>
                  </a:moveTo>
                  <a:lnTo>
                    <a:pt x="0" y="0"/>
                  </a:lnTo>
                  <a:lnTo>
                    <a:pt x="55" y="23"/>
                  </a:lnTo>
                  <a:lnTo>
                    <a:pt x="0" y="39"/>
                  </a:lnTo>
                  <a:lnTo>
                    <a:pt x="16" y="23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5192" name="Line 1354"/>
            <p:cNvSpPr>
              <a:spLocks noChangeShapeType="1"/>
            </p:cNvSpPr>
            <p:nvPr/>
          </p:nvSpPr>
          <p:spPr bwMode="auto">
            <a:xfrm>
              <a:off x="7473950" y="893307"/>
              <a:ext cx="136525" cy="0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5193" name="Freeform 1355"/>
            <p:cNvSpPr>
              <a:spLocks/>
            </p:cNvSpPr>
            <p:nvPr/>
          </p:nvSpPr>
          <p:spPr bwMode="auto">
            <a:xfrm>
              <a:off x="7410450" y="855207"/>
              <a:ext cx="87313" cy="61913"/>
            </a:xfrm>
            <a:custGeom>
              <a:avLst/>
              <a:gdLst>
                <a:gd name="T0" fmla="*/ 63500 w 55"/>
                <a:gd name="T1" fmla="*/ 38100 h 39"/>
                <a:gd name="T2" fmla="*/ 87313 w 55"/>
                <a:gd name="T3" fmla="*/ 61913 h 39"/>
                <a:gd name="T4" fmla="*/ 0 w 55"/>
                <a:gd name="T5" fmla="*/ 38100 h 39"/>
                <a:gd name="T6" fmla="*/ 87313 w 55"/>
                <a:gd name="T7" fmla="*/ 0 h 39"/>
                <a:gd name="T8" fmla="*/ 63500 w 55"/>
                <a:gd name="T9" fmla="*/ 38100 h 3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5" h="39">
                  <a:moveTo>
                    <a:pt x="40" y="24"/>
                  </a:moveTo>
                  <a:lnTo>
                    <a:pt x="55" y="39"/>
                  </a:lnTo>
                  <a:lnTo>
                    <a:pt x="0" y="24"/>
                  </a:lnTo>
                  <a:lnTo>
                    <a:pt x="55" y="0"/>
                  </a:lnTo>
                  <a:lnTo>
                    <a:pt x="40" y="24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5194" name="Freeform 1356"/>
            <p:cNvSpPr>
              <a:spLocks/>
            </p:cNvSpPr>
            <p:nvPr/>
          </p:nvSpPr>
          <p:spPr bwMode="auto">
            <a:xfrm>
              <a:off x="7585075" y="855207"/>
              <a:ext cx="87313" cy="61913"/>
            </a:xfrm>
            <a:custGeom>
              <a:avLst/>
              <a:gdLst>
                <a:gd name="T0" fmla="*/ 25400 w 55"/>
                <a:gd name="T1" fmla="*/ 38100 h 39"/>
                <a:gd name="T2" fmla="*/ 0 w 55"/>
                <a:gd name="T3" fmla="*/ 0 h 39"/>
                <a:gd name="T4" fmla="*/ 87313 w 55"/>
                <a:gd name="T5" fmla="*/ 38100 h 39"/>
                <a:gd name="T6" fmla="*/ 0 w 55"/>
                <a:gd name="T7" fmla="*/ 61913 h 39"/>
                <a:gd name="T8" fmla="*/ 25400 w 55"/>
                <a:gd name="T9" fmla="*/ 38100 h 3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5" h="39">
                  <a:moveTo>
                    <a:pt x="16" y="24"/>
                  </a:moveTo>
                  <a:lnTo>
                    <a:pt x="0" y="0"/>
                  </a:lnTo>
                  <a:lnTo>
                    <a:pt x="55" y="24"/>
                  </a:lnTo>
                  <a:lnTo>
                    <a:pt x="0" y="39"/>
                  </a:lnTo>
                  <a:lnTo>
                    <a:pt x="16" y="24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5195" name="Line 1357"/>
            <p:cNvSpPr>
              <a:spLocks noChangeShapeType="1"/>
            </p:cNvSpPr>
            <p:nvPr/>
          </p:nvSpPr>
          <p:spPr bwMode="auto">
            <a:xfrm>
              <a:off x="7473950" y="1004432"/>
              <a:ext cx="136525" cy="0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5196" name="Freeform 1358"/>
            <p:cNvSpPr>
              <a:spLocks/>
            </p:cNvSpPr>
            <p:nvPr/>
          </p:nvSpPr>
          <p:spPr bwMode="auto">
            <a:xfrm>
              <a:off x="7410450" y="967920"/>
              <a:ext cx="87313" cy="61913"/>
            </a:xfrm>
            <a:custGeom>
              <a:avLst/>
              <a:gdLst>
                <a:gd name="T0" fmla="*/ 63500 w 55"/>
                <a:gd name="T1" fmla="*/ 36513 h 39"/>
                <a:gd name="T2" fmla="*/ 87313 w 55"/>
                <a:gd name="T3" fmla="*/ 61913 h 39"/>
                <a:gd name="T4" fmla="*/ 0 w 55"/>
                <a:gd name="T5" fmla="*/ 36513 h 39"/>
                <a:gd name="T6" fmla="*/ 87313 w 55"/>
                <a:gd name="T7" fmla="*/ 0 h 39"/>
                <a:gd name="T8" fmla="*/ 63500 w 55"/>
                <a:gd name="T9" fmla="*/ 36513 h 3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5" h="39">
                  <a:moveTo>
                    <a:pt x="40" y="23"/>
                  </a:moveTo>
                  <a:lnTo>
                    <a:pt x="55" y="39"/>
                  </a:lnTo>
                  <a:lnTo>
                    <a:pt x="0" y="23"/>
                  </a:lnTo>
                  <a:lnTo>
                    <a:pt x="55" y="0"/>
                  </a:lnTo>
                  <a:lnTo>
                    <a:pt x="40" y="23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5197" name="Freeform 1359"/>
            <p:cNvSpPr>
              <a:spLocks/>
            </p:cNvSpPr>
            <p:nvPr/>
          </p:nvSpPr>
          <p:spPr bwMode="auto">
            <a:xfrm>
              <a:off x="7585075" y="967920"/>
              <a:ext cx="87313" cy="61913"/>
            </a:xfrm>
            <a:custGeom>
              <a:avLst/>
              <a:gdLst>
                <a:gd name="T0" fmla="*/ 25400 w 55"/>
                <a:gd name="T1" fmla="*/ 36513 h 39"/>
                <a:gd name="T2" fmla="*/ 0 w 55"/>
                <a:gd name="T3" fmla="*/ 0 h 39"/>
                <a:gd name="T4" fmla="*/ 87313 w 55"/>
                <a:gd name="T5" fmla="*/ 36513 h 39"/>
                <a:gd name="T6" fmla="*/ 0 w 55"/>
                <a:gd name="T7" fmla="*/ 61913 h 39"/>
                <a:gd name="T8" fmla="*/ 25400 w 55"/>
                <a:gd name="T9" fmla="*/ 36513 h 3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5" h="39">
                  <a:moveTo>
                    <a:pt x="16" y="23"/>
                  </a:moveTo>
                  <a:lnTo>
                    <a:pt x="0" y="0"/>
                  </a:lnTo>
                  <a:lnTo>
                    <a:pt x="55" y="23"/>
                  </a:lnTo>
                  <a:lnTo>
                    <a:pt x="0" y="39"/>
                  </a:lnTo>
                  <a:lnTo>
                    <a:pt x="16" y="23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5198" name="Line 1360"/>
            <p:cNvSpPr>
              <a:spLocks noChangeShapeType="1"/>
            </p:cNvSpPr>
            <p:nvPr/>
          </p:nvSpPr>
          <p:spPr bwMode="auto">
            <a:xfrm>
              <a:off x="7473950" y="1440995"/>
              <a:ext cx="211138" cy="0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5199" name="Freeform 1361"/>
            <p:cNvSpPr>
              <a:spLocks/>
            </p:cNvSpPr>
            <p:nvPr/>
          </p:nvSpPr>
          <p:spPr bwMode="auto">
            <a:xfrm>
              <a:off x="7410450" y="1415595"/>
              <a:ext cx="87313" cy="61913"/>
            </a:xfrm>
            <a:custGeom>
              <a:avLst/>
              <a:gdLst>
                <a:gd name="T0" fmla="*/ 63500 w 55"/>
                <a:gd name="T1" fmla="*/ 25400 h 39"/>
                <a:gd name="T2" fmla="*/ 87313 w 55"/>
                <a:gd name="T3" fmla="*/ 61913 h 39"/>
                <a:gd name="T4" fmla="*/ 0 w 55"/>
                <a:gd name="T5" fmla="*/ 25400 h 39"/>
                <a:gd name="T6" fmla="*/ 87313 w 55"/>
                <a:gd name="T7" fmla="*/ 0 h 39"/>
                <a:gd name="T8" fmla="*/ 63500 w 55"/>
                <a:gd name="T9" fmla="*/ 25400 h 3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5" h="39">
                  <a:moveTo>
                    <a:pt x="40" y="16"/>
                  </a:moveTo>
                  <a:lnTo>
                    <a:pt x="55" y="39"/>
                  </a:lnTo>
                  <a:lnTo>
                    <a:pt x="0" y="16"/>
                  </a:lnTo>
                  <a:lnTo>
                    <a:pt x="55" y="0"/>
                  </a:lnTo>
                  <a:lnTo>
                    <a:pt x="40" y="16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5200" name="Line 1362"/>
            <p:cNvSpPr>
              <a:spLocks noChangeShapeType="1"/>
            </p:cNvSpPr>
            <p:nvPr/>
          </p:nvSpPr>
          <p:spPr bwMode="auto">
            <a:xfrm>
              <a:off x="7473950" y="1328282"/>
              <a:ext cx="211138" cy="0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5201" name="Freeform 1363"/>
            <p:cNvSpPr>
              <a:spLocks/>
            </p:cNvSpPr>
            <p:nvPr/>
          </p:nvSpPr>
          <p:spPr bwMode="auto">
            <a:xfrm>
              <a:off x="7410450" y="1302882"/>
              <a:ext cx="87313" cy="63500"/>
            </a:xfrm>
            <a:custGeom>
              <a:avLst/>
              <a:gdLst>
                <a:gd name="T0" fmla="*/ 63500 w 55"/>
                <a:gd name="T1" fmla="*/ 25400 h 40"/>
                <a:gd name="T2" fmla="*/ 87313 w 55"/>
                <a:gd name="T3" fmla="*/ 63500 h 40"/>
                <a:gd name="T4" fmla="*/ 0 w 55"/>
                <a:gd name="T5" fmla="*/ 25400 h 40"/>
                <a:gd name="T6" fmla="*/ 87313 w 55"/>
                <a:gd name="T7" fmla="*/ 0 h 40"/>
                <a:gd name="T8" fmla="*/ 63500 w 55"/>
                <a:gd name="T9" fmla="*/ 25400 h 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5" h="40">
                  <a:moveTo>
                    <a:pt x="40" y="16"/>
                  </a:moveTo>
                  <a:lnTo>
                    <a:pt x="55" y="40"/>
                  </a:lnTo>
                  <a:lnTo>
                    <a:pt x="0" y="16"/>
                  </a:lnTo>
                  <a:lnTo>
                    <a:pt x="55" y="0"/>
                  </a:lnTo>
                  <a:lnTo>
                    <a:pt x="40" y="16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5202" name="Freeform 1364"/>
            <p:cNvSpPr>
              <a:spLocks/>
            </p:cNvSpPr>
            <p:nvPr/>
          </p:nvSpPr>
          <p:spPr bwMode="auto">
            <a:xfrm>
              <a:off x="6775450" y="1502907"/>
              <a:ext cx="1084263" cy="1095375"/>
            </a:xfrm>
            <a:custGeom>
              <a:avLst/>
              <a:gdLst>
                <a:gd name="T0" fmla="*/ 909638 w 683"/>
                <a:gd name="T1" fmla="*/ 1095375 h 690"/>
                <a:gd name="T2" fmla="*/ 1084263 w 683"/>
                <a:gd name="T3" fmla="*/ 1095375 h 690"/>
                <a:gd name="T4" fmla="*/ 1084263 w 683"/>
                <a:gd name="T5" fmla="*/ 0 h 690"/>
                <a:gd name="T6" fmla="*/ 0 w 683"/>
                <a:gd name="T7" fmla="*/ 0 h 690"/>
                <a:gd name="T8" fmla="*/ 0 w 683"/>
                <a:gd name="T9" fmla="*/ 174625 h 690"/>
                <a:gd name="T10" fmla="*/ 909638 w 683"/>
                <a:gd name="T11" fmla="*/ 174625 h 690"/>
                <a:gd name="T12" fmla="*/ 909638 w 683"/>
                <a:gd name="T13" fmla="*/ 1095375 h 69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83" h="690">
                  <a:moveTo>
                    <a:pt x="573" y="690"/>
                  </a:moveTo>
                  <a:lnTo>
                    <a:pt x="683" y="690"/>
                  </a:lnTo>
                  <a:lnTo>
                    <a:pt x="683" y="0"/>
                  </a:lnTo>
                  <a:lnTo>
                    <a:pt x="0" y="0"/>
                  </a:lnTo>
                  <a:lnTo>
                    <a:pt x="0" y="110"/>
                  </a:lnTo>
                  <a:lnTo>
                    <a:pt x="573" y="110"/>
                  </a:lnTo>
                  <a:lnTo>
                    <a:pt x="573" y="690"/>
                  </a:lnTo>
                  <a:close/>
                </a:path>
              </a:pathLst>
            </a:custGeom>
            <a:solidFill>
              <a:srgbClr val="66FF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5203" name="Freeform 1365"/>
            <p:cNvSpPr>
              <a:spLocks/>
            </p:cNvSpPr>
            <p:nvPr/>
          </p:nvSpPr>
          <p:spPr bwMode="auto">
            <a:xfrm>
              <a:off x="6775450" y="1502907"/>
              <a:ext cx="1084263" cy="1095375"/>
            </a:xfrm>
            <a:custGeom>
              <a:avLst/>
              <a:gdLst>
                <a:gd name="T0" fmla="*/ 909638 w 683"/>
                <a:gd name="T1" fmla="*/ 1095375 h 690"/>
                <a:gd name="T2" fmla="*/ 1084263 w 683"/>
                <a:gd name="T3" fmla="*/ 1095375 h 690"/>
                <a:gd name="T4" fmla="*/ 1084263 w 683"/>
                <a:gd name="T5" fmla="*/ 0 h 690"/>
                <a:gd name="T6" fmla="*/ 0 w 683"/>
                <a:gd name="T7" fmla="*/ 0 h 690"/>
                <a:gd name="T8" fmla="*/ 0 w 683"/>
                <a:gd name="T9" fmla="*/ 174625 h 690"/>
                <a:gd name="T10" fmla="*/ 909638 w 683"/>
                <a:gd name="T11" fmla="*/ 174625 h 690"/>
                <a:gd name="T12" fmla="*/ 909638 w 683"/>
                <a:gd name="T13" fmla="*/ 1095375 h 69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83" h="690">
                  <a:moveTo>
                    <a:pt x="573" y="690"/>
                  </a:moveTo>
                  <a:lnTo>
                    <a:pt x="683" y="690"/>
                  </a:lnTo>
                  <a:lnTo>
                    <a:pt x="683" y="0"/>
                  </a:lnTo>
                  <a:lnTo>
                    <a:pt x="0" y="0"/>
                  </a:lnTo>
                  <a:lnTo>
                    <a:pt x="0" y="110"/>
                  </a:lnTo>
                  <a:lnTo>
                    <a:pt x="573" y="110"/>
                  </a:lnTo>
                  <a:lnTo>
                    <a:pt x="573" y="69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5204" name="Rectangle 1366"/>
            <p:cNvSpPr>
              <a:spLocks noChangeArrowheads="1"/>
            </p:cNvSpPr>
            <p:nvPr/>
          </p:nvSpPr>
          <p:spPr bwMode="auto">
            <a:xfrm>
              <a:off x="6837362" y="1515607"/>
              <a:ext cx="100013" cy="153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G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5205" name="Rectangle 1367"/>
            <p:cNvSpPr>
              <a:spLocks noChangeArrowheads="1"/>
            </p:cNvSpPr>
            <p:nvPr/>
          </p:nvSpPr>
          <p:spPr bwMode="auto">
            <a:xfrm>
              <a:off x="6937375" y="1515607"/>
              <a:ext cx="77788" cy="153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P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5206" name="Rectangle 1368"/>
            <p:cNvSpPr>
              <a:spLocks noChangeArrowheads="1"/>
            </p:cNvSpPr>
            <p:nvPr/>
          </p:nvSpPr>
          <p:spPr bwMode="auto">
            <a:xfrm>
              <a:off x="6999287" y="1515607"/>
              <a:ext cx="49213" cy="153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I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5207" name="Rectangle 1369"/>
            <p:cNvSpPr>
              <a:spLocks noChangeArrowheads="1"/>
            </p:cNvSpPr>
            <p:nvPr/>
          </p:nvSpPr>
          <p:spPr bwMode="auto">
            <a:xfrm>
              <a:off x="7037387" y="1515607"/>
              <a:ext cx="100013" cy="153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O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5208" name="Rectangle 1370"/>
            <p:cNvSpPr>
              <a:spLocks noChangeArrowheads="1"/>
            </p:cNvSpPr>
            <p:nvPr/>
          </p:nvSpPr>
          <p:spPr bwMode="auto">
            <a:xfrm>
              <a:off x="7137400" y="1515607"/>
              <a:ext cx="31750" cy="153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 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5209" name="Rectangle 1371"/>
            <p:cNvSpPr>
              <a:spLocks noChangeArrowheads="1"/>
            </p:cNvSpPr>
            <p:nvPr/>
          </p:nvSpPr>
          <p:spPr bwMode="auto">
            <a:xfrm>
              <a:off x="7161212" y="1515607"/>
              <a:ext cx="77788" cy="153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P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5210" name="Rectangle 1372"/>
            <p:cNvSpPr>
              <a:spLocks noChangeArrowheads="1"/>
            </p:cNvSpPr>
            <p:nvPr/>
          </p:nvSpPr>
          <p:spPr bwMode="auto">
            <a:xfrm>
              <a:off x="7237412" y="1515607"/>
              <a:ext cx="63500" cy="153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o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5211" name="Rectangle 1373"/>
            <p:cNvSpPr>
              <a:spLocks noChangeArrowheads="1"/>
            </p:cNvSpPr>
            <p:nvPr/>
          </p:nvSpPr>
          <p:spPr bwMode="auto">
            <a:xfrm>
              <a:off x="7299325" y="1515607"/>
              <a:ext cx="57150" cy="153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r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5212" name="Rectangle 1374"/>
            <p:cNvSpPr>
              <a:spLocks noChangeArrowheads="1"/>
            </p:cNvSpPr>
            <p:nvPr/>
          </p:nvSpPr>
          <p:spPr bwMode="auto">
            <a:xfrm>
              <a:off x="7335837" y="1515607"/>
              <a:ext cx="42863" cy="153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t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5213" name="Rectangle 1375"/>
            <p:cNvSpPr>
              <a:spLocks noChangeArrowheads="1"/>
            </p:cNvSpPr>
            <p:nvPr/>
          </p:nvSpPr>
          <p:spPr bwMode="auto">
            <a:xfrm>
              <a:off x="7373937" y="1515607"/>
              <a:ext cx="31750" cy="153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 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5214" name="Rectangle 1376"/>
            <p:cNvSpPr>
              <a:spLocks noChangeArrowheads="1"/>
            </p:cNvSpPr>
            <p:nvPr/>
          </p:nvSpPr>
          <p:spPr bwMode="auto">
            <a:xfrm>
              <a:off x="7399337" y="1515607"/>
              <a:ext cx="63500" cy="153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7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5217" name="Line 1379"/>
            <p:cNvSpPr>
              <a:spLocks noChangeShapeType="1"/>
            </p:cNvSpPr>
            <p:nvPr/>
          </p:nvSpPr>
          <p:spPr bwMode="auto">
            <a:xfrm>
              <a:off x="6465887" y="1590220"/>
              <a:ext cx="274320" cy="0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 type="triangle" w="med" len="sm"/>
              <a:tailEnd type="triangle" w="med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5218" name="Line 1382"/>
            <p:cNvSpPr>
              <a:spLocks noChangeShapeType="1"/>
            </p:cNvSpPr>
            <p:nvPr/>
          </p:nvSpPr>
          <p:spPr bwMode="auto">
            <a:xfrm>
              <a:off x="6465887" y="2161720"/>
              <a:ext cx="274320" cy="0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 type="triangle" w="med" len="sm"/>
              <a:tailEnd type="triangle" w="med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5219" name="Line 1385"/>
            <p:cNvSpPr>
              <a:spLocks noChangeShapeType="1"/>
            </p:cNvSpPr>
            <p:nvPr/>
          </p:nvSpPr>
          <p:spPr bwMode="auto">
            <a:xfrm>
              <a:off x="7859712" y="1788657"/>
              <a:ext cx="149225" cy="0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5220" name="Line 1386"/>
            <p:cNvSpPr>
              <a:spLocks noChangeShapeType="1"/>
            </p:cNvSpPr>
            <p:nvPr/>
          </p:nvSpPr>
          <p:spPr bwMode="auto">
            <a:xfrm>
              <a:off x="7859712" y="1901370"/>
              <a:ext cx="149225" cy="0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5221" name="Line 1387"/>
            <p:cNvSpPr>
              <a:spLocks noChangeShapeType="1"/>
            </p:cNvSpPr>
            <p:nvPr/>
          </p:nvSpPr>
          <p:spPr bwMode="auto">
            <a:xfrm>
              <a:off x="7859712" y="2012495"/>
              <a:ext cx="149225" cy="0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5222" name="Line 1388"/>
            <p:cNvSpPr>
              <a:spLocks noChangeShapeType="1"/>
            </p:cNvSpPr>
            <p:nvPr/>
          </p:nvSpPr>
          <p:spPr bwMode="auto">
            <a:xfrm>
              <a:off x="7859712" y="2125207"/>
              <a:ext cx="149225" cy="0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5223" name="Line 1389"/>
            <p:cNvSpPr>
              <a:spLocks noChangeShapeType="1"/>
            </p:cNvSpPr>
            <p:nvPr/>
          </p:nvSpPr>
          <p:spPr bwMode="auto">
            <a:xfrm>
              <a:off x="7859712" y="2236332"/>
              <a:ext cx="149225" cy="0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5224" name="Line 1390"/>
            <p:cNvSpPr>
              <a:spLocks noChangeShapeType="1"/>
            </p:cNvSpPr>
            <p:nvPr/>
          </p:nvSpPr>
          <p:spPr bwMode="auto">
            <a:xfrm>
              <a:off x="7859712" y="2336345"/>
              <a:ext cx="149225" cy="0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5225" name="Line 1391"/>
            <p:cNvSpPr>
              <a:spLocks noChangeShapeType="1"/>
            </p:cNvSpPr>
            <p:nvPr/>
          </p:nvSpPr>
          <p:spPr bwMode="auto">
            <a:xfrm>
              <a:off x="7859712" y="2449057"/>
              <a:ext cx="149225" cy="0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5226" name="Line 1392"/>
            <p:cNvSpPr>
              <a:spLocks noChangeShapeType="1"/>
            </p:cNvSpPr>
            <p:nvPr/>
          </p:nvSpPr>
          <p:spPr bwMode="auto">
            <a:xfrm>
              <a:off x="7859712" y="2560182"/>
              <a:ext cx="149225" cy="0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5227" name="Rectangle 1393"/>
            <p:cNvSpPr>
              <a:spLocks noChangeArrowheads="1"/>
            </p:cNvSpPr>
            <p:nvPr/>
          </p:nvSpPr>
          <p:spPr bwMode="auto">
            <a:xfrm>
              <a:off x="6875462" y="2063295"/>
              <a:ext cx="85725" cy="153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T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5228" name="Rectangle 1394"/>
            <p:cNvSpPr>
              <a:spLocks noChangeArrowheads="1"/>
            </p:cNvSpPr>
            <p:nvPr/>
          </p:nvSpPr>
          <p:spPr bwMode="auto">
            <a:xfrm>
              <a:off x="6950075" y="2063295"/>
              <a:ext cx="34925" cy="153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i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5229" name="Rectangle 1395"/>
            <p:cNvSpPr>
              <a:spLocks noChangeArrowheads="1"/>
            </p:cNvSpPr>
            <p:nvPr/>
          </p:nvSpPr>
          <p:spPr bwMode="auto">
            <a:xfrm>
              <a:off x="6988175" y="2063295"/>
              <a:ext cx="107950" cy="153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m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5230" name="Rectangle 1396"/>
            <p:cNvSpPr>
              <a:spLocks noChangeArrowheads="1"/>
            </p:cNvSpPr>
            <p:nvPr/>
          </p:nvSpPr>
          <p:spPr bwMode="auto">
            <a:xfrm>
              <a:off x="7086600" y="2063295"/>
              <a:ext cx="57150" cy="153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e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5231" name="Rectangle 1397"/>
            <p:cNvSpPr>
              <a:spLocks noChangeArrowheads="1"/>
            </p:cNvSpPr>
            <p:nvPr/>
          </p:nvSpPr>
          <p:spPr bwMode="auto">
            <a:xfrm>
              <a:off x="7137400" y="2063295"/>
              <a:ext cx="57150" cy="153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r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5232" name="Rectangle 1398"/>
            <p:cNvSpPr>
              <a:spLocks noChangeArrowheads="1"/>
            </p:cNvSpPr>
            <p:nvPr/>
          </p:nvSpPr>
          <p:spPr bwMode="auto">
            <a:xfrm>
              <a:off x="7186612" y="2063295"/>
              <a:ext cx="93663" cy="153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A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5233" name="Line 1399"/>
            <p:cNvSpPr>
              <a:spLocks noChangeShapeType="1"/>
            </p:cNvSpPr>
            <p:nvPr/>
          </p:nvSpPr>
          <p:spPr bwMode="auto">
            <a:xfrm>
              <a:off x="7473950" y="2236332"/>
              <a:ext cx="136525" cy="0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5234" name="Freeform 1400"/>
            <p:cNvSpPr>
              <a:spLocks/>
            </p:cNvSpPr>
            <p:nvPr/>
          </p:nvSpPr>
          <p:spPr bwMode="auto">
            <a:xfrm>
              <a:off x="7410450" y="2199820"/>
              <a:ext cx="87313" cy="61913"/>
            </a:xfrm>
            <a:custGeom>
              <a:avLst/>
              <a:gdLst>
                <a:gd name="T0" fmla="*/ 63500 w 55"/>
                <a:gd name="T1" fmla="*/ 36513 h 39"/>
                <a:gd name="T2" fmla="*/ 87313 w 55"/>
                <a:gd name="T3" fmla="*/ 61913 h 39"/>
                <a:gd name="T4" fmla="*/ 0 w 55"/>
                <a:gd name="T5" fmla="*/ 36513 h 39"/>
                <a:gd name="T6" fmla="*/ 87313 w 55"/>
                <a:gd name="T7" fmla="*/ 0 h 39"/>
                <a:gd name="T8" fmla="*/ 63500 w 55"/>
                <a:gd name="T9" fmla="*/ 36513 h 3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5" h="39">
                  <a:moveTo>
                    <a:pt x="40" y="23"/>
                  </a:moveTo>
                  <a:lnTo>
                    <a:pt x="55" y="39"/>
                  </a:lnTo>
                  <a:lnTo>
                    <a:pt x="0" y="23"/>
                  </a:lnTo>
                  <a:lnTo>
                    <a:pt x="55" y="0"/>
                  </a:lnTo>
                  <a:lnTo>
                    <a:pt x="40" y="23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5235" name="Freeform 1401"/>
            <p:cNvSpPr>
              <a:spLocks/>
            </p:cNvSpPr>
            <p:nvPr/>
          </p:nvSpPr>
          <p:spPr bwMode="auto">
            <a:xfrm>
              <a:off x="7585075" y="2199820"/>
              <a:ext cx="87313" cy="61913"/>
            </a:xfrm>
            <a:custGeom>
              <a:avLst/>
              <a:gdLst>
                <a:gd name="T0" fmla="*/ 25400 w 55"/>
                <a:gd name="T1" fmla="*/ 36513 h 39"/>
                <a:gd name="T2" fmla="*/ 0 w 55"/>
                <a:gd name="T3" fmla="*/ 0 h 39"/>
                <a:gd name="T4" fmla="*/ 87313 w 55"/>
                <a:gd name="T5" fmla="*/ 36513 h 39"/>
                <a:gd name="T6" fmla="*/ 0 w 55"/>
                <a:gd name="T7" fmla="*/ 61913 h 39"/>
                <a:gd name="T8" fmla="*/ 25400 w 55"/>
                <a:gd name="T9" fmla="*/ 36513 h 3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5" h="39">
                  <a:moveTo>
                    <a:pt x="16" y="23"/>
                  </a:moveTo>
                  <a:lnTo>
                    <a:pt x="0" y="0"/>
                  </a:lnTo>
                  <a:lnTo>
                    <a:pt x="55" y="23"/>
                  </a:lnTo>
                  <a:lnTo>
                    <a:pt x="0" y="39"/>
                  </a:lnTo>
                  <a:lnTo>
                    <a:pt x="16" y="23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5236" name="Line 1402"/>
            <p:cNvSpPr>
              <a:spLocks noChangeShapeType="1"/>
            </p:cNvSpPr>
            <p:nvPr/>
          </p:nvSpPr>
          <p:spPr bwMode="auto">
            <a:xfrm>
              <a:off x="7473950" y="2336345"/>
              <a:ext cx="136525" cy="0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5237" name="Freeform 1403"/>
            <p:cNvSpPr>
              <a:spLocks/>
            </p:cNvSpPr>
            <p:nvPr/>
          </p:nvSpPr>
          <p:spPr bwMode="auto">
            <a:xfrm>
              <a:off x="7410450" y="2312532"/>
              <a:ext cx="87313" cy="61913"/>
            </a:xfrm>
            <a:custGeom>
              <a:avLst/>
              <a:gdLst>
                <a:gd name="T0" fmla="*/ 63500 w 55"/>
                <a:gd name="T1" fmla="*/ 23813 h 39"/>
                <a:gd name="T2" fmla="*/ 87313 w 55"/>
                <a:gd name="T3" fmla="*/ 61913 h 39"/>
                <a:gd name="T4" fmla="*/ 0 w 55"/>
                <a:gd name="T5" fmla="*/ 23813 h 39"/>
                <a:gd name="T6" fmla="*/ 87313 w 55"/>
                <a:gd name="T7" fmla="*/ 0 h 39"/>
                <a:gd name="T8" fmla="*/ 63500 w 55"/>
                <a:gd name="T9" fmla="*/ 23813 h 3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5" h="39">
                  <a:moveTo>
                    <a:pt x="40" y="15"/>
                  </a:moveTo>
                  <a:lnTo>
                    <a:pt x="55" y="39"/>
                  </a:lnTo>
                  <a:lnTo>
                    <a:pt x="0" y="15"/>
                  </a:lnTo>
                  <a:lnTo>
                    <a:pt x="55" y="0"/>
                  </a:lnTo>
                  <a:lnTo>
                    <a:pt x="40" y="15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5238" name="Freeform 1404"/>
            <p:cNvSpPr>
              <a:spLocks/>
            </p:cNvSpPr>
            <p:nvPr/>
          </p:nvSpPr>
          <p:spPr bwMode="auto">
            <a:xfrm>
              <a:off x="7585075" y="2312532"/>
              <a:ext cx="87313" cy="61913"/>
            </a:xfrm>
            <a:custGeom>
              <a:avLst/>
              <a:gdLst>
                <a:gd name="T0" fmla="*/ 25400 w 55"/>
                <a:gd name="T1" fmla="*/ 23813 h 39"/>
                <a:gd name="T2" fmla="*/ 0 w 55"/>
                <a:gd name="T3" fmla="*/ 0 h 39"/>
                <a:gd name="T4" fmla="*/ 87313 w 55"/>
                <a:gd name="T5" fmla="*/ 23813 h 39"/>
                <a:gd name="T6" fmla="*/ 0 w 55"/>
                <a:gd name="T7" fmla="*/ 61913 h 39"/>
                <a:gd name="T8" fmla="*/ 25400 w 55"/>
                <a:gd name="T9" fmla="*/ 23813 h 3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5" h="39">
                  <a:moveTo>
                    <a:pt x="16" y="15"/>
                  </a:moveTo>
                  <a:lnTo>
                    <a:pt x="0" y="0"/>
                  </a:lnTo>
                  <a:lnTo>
                    <a:pt x="55" y="15"/>
                  </a:lnTo>
                  <a:lnTo>
                    <a:pt x="0" y="39"/>
                  </a:lnTo>
                  <a:lnTo>
                    <a:pt x="16" y="15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5239" name="Line 1405"/>
            <p:cNvSpPr>
              <a:spLocks noChangeShapeType="1"/>
            </p:cNvSpPr>
            <p:nvPr/>
          </p:nvSpPr>
          <p:spPr bwMode="auto">
            <a:xfrm>
              <a:off x="7473950" y="1788657"/>
              <a:ext cx="136525" cy="0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5240" name="Freeform 1406"/>
            <p:cNvSpPr>
              <a:spLocks/>
            </p:cNvSpPr>
            <p:nvPr/>
          </p:nvSpPr>
          <p:spPr bwMode="auto">
            <a:xfrm>
              <a:off x="7410450" y="1763257"/>
              <a:ext cx="87313" cy="63500"/>
            </a:xfrm>
            <a:custGeom>
              <a:avLst/>
              <a:gdLst>
                <a:gd name="T0" fmla="*/ 63500 w 55"/>
                <a:gd name="T1" fmla="*/ 25400 h 40"/>
                <a:gd name="T2" fmla="*/ 87313 w 55"/>
                <a:gd name="T3" fmla="*/ 63500 h 40"/>
                <a:gd name="T4" fmla="*/ 0 w 55"/>
                <a:gd name="T5" fmla="*/ 25400 h 40"/>
                <a:gd name="T6" fmla="*/ 87313 w 55"/>
                <a:gd name="T7" fmla="*/ 0 h 40"/>
                <a:gd name="T8" fmla="*/ 63500 w 55"/>
                <a:gd name="T9" fmla="*/ 25400 h 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5" h="40">
                  <a:moveTo>
                    <a:pt x="40" y="16"/>
                  </a:moveTo>
                  <a:lnTo>
                    <a:pt x="55" y="40"/>
                  </a:lnTo>
                  <a:lnTo>
                    <a:pt x="0" y="16"/>
                  </a:lnTo>
                  <a:lnTo>
                    <a:pt x="55" y="0"/>
                  </a:lnTo>
                  <a:lnTo>
                    <a:pt x="40" y="16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5241" name="Freeform 1407"/>
            <p:cNvSpPr>
              <a:spLocks/>
            </p:cNvSpPr>
            <p:nvPr/>
          </p:nvSpPr>
          <p:spPr bwMode="auto">
            <a:xfrm>
              <a:off x="7585075" y="1763257"/>
              <a:ext cx="87313" cy="63500"/>
            </a:xfrm>
            <a:custGeom>
              <a:avLst/>
              <a:gdLst>
                <a:gd name="T0" fmla="*/ 25400 w 55"/>
                <a:gd name="T1" fmla="*/ 25400 h 40"/>
                <a:gd name="T2" fmla="*/ 0 w 55"/>
                <a:gd name="T3" fmla="*/ 0 h 40"/>
                <a:gd name="T4" fmla="*/ 87313 w 55"/>
                <a:gd name="T5" fmla="*/ 25400 h 40"/>
                <a:gd name="T6" fmla="*/ 0 w 55"/>
                <a:gd name="T7" fmla="*/ 63500 h 40"/>
                <a:gd name="T8" fmla="*/ 25400 w 55"/>
                <a:gd name="T9" fmla="*/ 25400 h 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5" h="40">
                  <a:moveTo>
                    <a:pt x="16" y="16"/>
                  </a:moveTo>
                  <a:lnTo>
                    <a:pt x="0" y="0"/>
                  </a:lnTo>
                  <a:lnTo>
                    <a:pt x="55" y="16"/>
                  </a:lnTo>
                  <a:lnTo>
                    <a:pt x="0" y="40"/>
                  </a:lnTo>
                  <a:lnTo>
                    <a:pt x="16" y="16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5242" name="Line 1408"/>
            <p:cNvSpPr>
              <a:spLocks noChangeShapeType="1"/>
            </p:cNvSpPr>
            <p:nvPr/>
          </p:nvSpPr>
          <p:spPr bwMode="auto">
            <a:xfrm>
              <a:off x="7473950" y="1901370"/>
              <a:ext cx="136525" cy="0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5243" name="Freeform 1409"/>
            <p:cNvSpPr>
              <a:spLocks/>
            </p:cNvSpPr>
            <p:nvPr/>
          </p:nvSpPr>
          <p:spPr bwMode="auto">
            <a:xfrm>
              <a:off x="7410450" y="1863270"/>
              <a:ext cx="87313" cy="61913"/>
            </a:xfrm>
            <a:custGeom>
              <a:avLst/>
              <a:gdLst>
                <a:gd name="T0" fmla="*/ 63500 w 55"/>
                <a:gd name="T1" fmla="*/ 38100 h 39"/>
                <a:gd name="T2" fmla="*/ 87313 w 55"/>
                <a:gd name="T3" fmla="*/ 61913 h 39"/>
                <a:gd name="T4" fmla="*/ 0 w 55"/>
                <a:gd name="T5" fmla="*/ 38100 h 39"/>
                <a:gd name="T6" fmla="*/ 87313 w 55"/>
                <a:gd name="T7" fmla="*/ 0 h 39"/>
                <a:gd name="T8" fmla="*/ 63500 w 55"/>
                <a:gd name="T9" fmla="*/ 38100 h 3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5" h="39">
                  <a:moveTo>
                    <a:pt x="40" y="24"/>
                  </a:moveTo>
                  <a:lnTo>
                    <a:pt x="55" y="39"/>
                  </a:lnTo>
                  <a:lnTo>
                    <a:pt x="0" y="24"/>
                  </a:lnTo>
                  <a:lnTo>
                    <a:pt x="55" y="0"/>
                  </a:lnTo>
                  <a:lnTo>
                    <a:pt x="40" y="24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5244" name="Freeform 1410"/>
            <p:cNvSpPr>
              <a:spLocks/>
            </p:cNvSpPr>
            <p:nvPr/>
          </p:nvSpPr>
          <p:spPr bwMode="auto">
            <a:xfrm>
              <a:off x="7585075" y="1863270"/>
              <a:ext cx="87313" cy="61913"/>
            </a:xfrm>
            <a:custGeom>
              <a:avLst/>
              <a:gdLst>
                <a:gd name="T0" fmla="*/ 25400 w 55"/>
                <a:gd name="T1" fmla="*/ 38100 h 39"/>
                <a:gd name="T2" fmla="*/ 0 w 55"/>
                <a:gd name="T3" fmla="*/ 0 h 39"/>
                <a:gd name="T4" fmla="*/ 87313 w 55"/>
                <a:gd name="T5" fmla="*/ 38100 h 39"/>
                <a:gd name="T6" fmla="*/ 0 w 55"/>
                <a:gd name="T7" fmla="*/ 61913 h 39"/>
                <a:gd name="T8" fmla="*/ 25400 w 55"/>
                <a:gd name="T9" fmla="*/ 38100 h 3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5" h="39">
                  <a:moveTo>
                    <a:pt x="16" y="24"/>
                  </a:moveTo>
                  <a:lnTo>
                    <a:pt x="0" y="0"/>
                  </a:lnTo>
                  <a:lnTo>
                    <a:pt x="55" y="24"/>
                  </a:lnTo>
                  <a:lnTo>
                    <a:pt x="0" y="39"/>
                  </a:lnTo>
                  <a:lnTo>
                    <a:pt x="16" y="24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5245" name="Line 1412"/>
            <p:cNvSpPr>
              <a:spLocks noChangeShapeType="1"/>
            </p:cNvSpPr>
            <p:nvPr/>
          </p:nvSpPr>
          <p:spPr bwMode="auto">
            <a:xfrm>
              <a:off x="7473950" y="2012495"/>
              <a:ext cx="136525" cy="0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5246" name="Freeform 1413"/>
            <p:cNvSpPr>
              <a:spLocks/>
            </p:cNvSpPr>
            <p:nvPr/>
          </p:nvSpPr>
          <p:spPr bwMode="auto">
            <a:xfrm>
              <a:off x="7410450" y="1975982"/>
              <a:ext cx="87313" cy="61913"/>
            </a:xfrm>
            <a:custGeom>
              <a:avLst/>
              <a:gdLst>
                <a:gd name="T0" fmla="*/ 63500 w 55"/>
                <a:gd name="T1" fmla="*/ 36513 h 39"/>
                <a:gd name="T2" fmla="*/ 87313 w 55"/>
                <a:gd name="T3" fmla="*/ 61913 h 39"/>
                <a:gd name="T4" fmla="*/ 0 w 55"/>
                <a:gd name="T5" fmla="*/ 36513 h 39"/>
                <a:gd name="T6" fmla="*/ 87313 w 55"/>
                <a:gd name="T7" fmla="*/ 0 h 39"/>
                <a:gd name="T8" fmla="*/ 63500 w 55"/>
                <a:gd name="T9" fmla="*/ 36513 h 3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5" h="39">
                  <a:moveTo>
                    <a:pt x="40" y="23"/>
                  </a:moveTo>
                  <a:lnTo>
                    <a:pt x="55" y="39"/>
                  </a:lnTo>
                  <a:lnTo>
                    <a:pt x="0" y="23"/>
                  </a:lnTo>
                  <a:lnTo>
                    <a:pt x="55" y="0"/>
                  </a:lnTo>
                  <a:lnTo>
                    <a:pt x="40" y="23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5247" name="Freeform 1414"/>
            <p:cNvSpPr>
              <a:spLocks/>
            </p:cNvSpPr>
            <p:nvPr/>
          </p:nvSpPr>
          <p:spPr bwMode="auto">
            <a:xfrm>
              <a:off x="7585075" y="1975982"/>
              <a:ext cx="87313" cy="61913"/>
            </a:xfrm>
            <a:custGeom>
              <a:avLst/>
              <a:gdLst>
                <a:gd name="T0" fmla="*/ 25400 w 55"/>
                <a:gd name="T1" fmla="*/ 36513 h 39"/>
                <a:gd name="T2" fmla="*/ 0 w 55"/>
                <a:gd name="T3" fmla="*/ 0 h 39"/>
                <a:gd name="T4" fmla="*/ 87313 w 55"/>
                <a:gd name="T5" fmla="*/ 36513 h 39"/>
                <a:gd name="T6" fmla="*/ 0 w 55"/>
                <a:gd name="T7" fmla="*/ 61913 h 39"/>
                <a:gd name="T8" fmla="*/ 25400 w 55"/>
                <a:gd name="T9" fmla="*/ 36513 h 3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5" h="39">
                  <a:moveTo>
                    <a:pt x="16" y="23"/>
                  </a:moveTo>
                  <a:lnTo>
                    <a:pt x="0" y="0"/>
                  </a:lnTo>
                  <a:lnTo>
                    <a:pt x="55" y="23"/>
                  </a:lnTo>
                  <a:lnTo>
                    <a:pt x="0" y="39"/>
                  </a:lnTo>
                  <a:lnTo>
                    <a:pt x="16" y="23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5248" name="Line 1415"/>
            <p:cNvSpPr>
              <a:spLocks noChangeShapeType="1"/>
            </p:cNvSpPr>
            <p:nvPr/>
          </p:nvSpPr>
          <p:spPr bwMode="auto">
            <a:xfrm>
              <a:off x="7473950" y="2125207"/>
              <a:ext cx="136525" cy="0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5249" name="Freeform 1416"/>
            <p:cNvSpPr>
              <a:spLocks/>
            </p:cNvSpPr>
            <p:nvPr/>
          </p:nvSpPr>
          <p:spPr bwMode="auto">
            <a:xfrm>
              <a:off x="7410450" y="2087107"/>
              <a:ext cx="87313" cy="63500"/>
            </a:xfrm>
            <a:custGeom>
              <a:avLst/>
              <a:gdLst>
                <a:gd name="T0" fmla="*/ 63500 w 55"/>
                <a:gd name="T1" fmla="*/ 38100 h 40"/>
                <a:gd name="T2" fmla="*/ 87313 w 55"/>
                <a:gd name="T3" fmla="*/ 63500 h 40"/>
                <a:gd name="T4" fmla="*/ 0 w 55"/>
                <a:gd name="T5" fmla="*/ 38100 h 40"/>
                <a:gd name="T6" fmla="*/ 87313 w 55"/>
                <a:gd name="T7" fmla="*/ 0 h 40"/>
                <a:gd name="T8" fmla="*/ 63500 w 55"/>
                <a:gd name="T9" fmla="*/ 38100 h 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5" h="40">
                  <a:moveTo>
                    <a:pt x="40" y="24"/>
                  </a:moveTo>
                  <a:lnTo>
                    <a:pt x="55" y="40"/>
                  </a:lnTo>
                  <a:lnTo>
                    <a:pt x="0" y="24"/>
                  </a:lnTo>
                  <a:lnTo>
                    <a:pt x="55" y="0"/>
                  </a:lnTo>
                  <a:lnTo>
                    <a:pt x="40" y="24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5250" name="Freeform 1417"/>
            <p:cNvSpPr>
              <a:spLocks/>
            </p:cNvSpPr>
            <p:nvPr/>
          </p:nvSpPr>
          <p:spPr bwMode="auto">
            <a:xfrm>
              <a:off x="7585075" y="2087107"/>
              <a:ext cx="87313" cy="63500"/>
            </a:xfrm>
            <a:custGeom>
              <a:avLst/>
              <a:gdLst>
                <a:gd name="T0" fmla="*/ 25400 w 55"/>
                <a:gd name="T1" fmla="*/ 38100 h 40"/>
                <a:gd name="T2" fmla="*/ 0 w 55"/>
                <a:gd name="T3" fmla="*/ 0 h 40"/>
                <a:gd name="T4" fmla="*/ 87313 w 55"/>
                <a:gd name="T5" fmla="*/ 38100 h 40"/>
                <a:gd name="T6" fmla="*/ 0 w 55"/>
                <a:gd name="T7" fmla="*/ 63500 h 40"/>
                <a:gd name="T8" fmla="*/ 25400 w 55"/>
                <a:gd name="T9" fmla="*/ 38100 h 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5" h="40">
                  <a:moveTo>
                    <a:pt x="16" y="24"/>
                  </a:moveTo>
                  <a:lnTo>
                    <a:pt x="0" y="0"/>
                  </a:lnTo>
                  <a:lnTo>
                    <a:pt x="55" y="24"/>
                  </a:lnTo>
                  <a:lnTo>
                    <a:pt x="0" y="40"/>
                  </a:lnTo>
                  <a:lnTo>
                    <a:pt x="16" y="24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5251" name="Line 1418"/>
            <p:cNvSpPr>
              <a:spLocks noChangeShapeType="1"/>
            </p:cNvSpPr>
            <p:nvPr/>
          </p:nvSpPr>
          <p:spPr bwMode="auto">
            <a:xfrm>
              <a:off x="7473950" y="2560182"/>
              <a:ext cx="136525" cy="0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5252" name="Freeform 1419"/>
            <p:cNvSpPr>
              <a:spLocks/>
            </p:cNvSpPr>
            <p:nvPr/>
          </p:nvSpPr>
          <p:spPr bwMode="auto">
            <a:xfrm>
              <a:off x="7410450" y="2536370"/>
              <a:ext cx="87313" cy="61913"/>
            </a:xfrm>
            <a:custGeom>
              <a:avLst/>
              <a:gdLst>
                <a:gd name="T0" fmla="*/ 63500 w 55"/>
                <a:gd name="T1" fmla="*/ 23813 h 39"/>
                <a:gd name="T2" fmla="*/ 87313 w 55"/>
                <a:gd name="T3" fmla="*/ 61913 h 39"/>
                <a:gd name="T4" fmla="*/ 0 w 55"/>
                <a:gd name="T5" fmla="*/ 23813 h 39"/>
                <a:gd name="T6" fmla="*/ 87313 w 55"/>
                <a:gd name="T7" fmla="*/ 0 h 39"/>
                <a:gd name="T8" fmla="*/ 63500 w 55"/>
                <a:gd name="T9" fmla="*/ 23813 h 3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5" h="39">
                  <a:moveTo>
                    <a:pt x="40" y="15"/>
                  </a:moveTo>
                  <a:lnTo>
                    <a:pt x="55" y="39"/>
                  </a:lnTo>
                  <a:lnTo>
                    <a:pt x="0" y="15"/>
                  </a:lnTo>
                  <a:lnTo>
                    <a:pt x="55" y="0"/>
                  </a:lnTo>
                  <a:lnTo>
                    <a:pt x="40" y="15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5253" name="Freeform 1420"/>
            <p:cNvSpPr>
              <a:spLocks/>
            </p:cNvSpPr>
            <p:nvPr/>
          </p:nvSpPr>
          <p:spPr bwMode="auto">
            <a:xfrm>
              <a:off x="7585075" y="2536370"/>
              <a:ext cx="87313" cy="61913"/>
            </a:xfrm>
            <a:custGeom>
              <a:avLst/>
              <a:gdLst>
                <a:gd name="T0" fmla="*/ 25400 w 55"/>
                <a:gd name="T1" fmla="*/ 23813 h 39"/>
                <a:gd name="T2" fmla="*/ 0 w 55"/>
                <a:gd name="T3" fmla="*/ 0 h 39"/>
                <a:gd name="T4" fmla="*/ 87313 w 55"/>
                <a:gd name="T5" fmla="*/ 23813 h 39"/>
                <a:gd name="T6" fmla="*/ 0 w 55"/>
                <a:gd name="T7" fmla="*/ 61913 h 39"/>
                <a:gd name="T8" fmla="*/ 25400 w 55"/>
                <a:gd name="T9" fmla="*/ 23813 h 3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5" h="39">
                  <a:moveTo>
                    <a:pt x="16" y="15"/>
                  </a:moveTo>
                  <a:lnTo>
                    <a:pt x="0" y="0"/>
                  </a:lnTo>
                  <a:lnTo>
                    <a:pt x="55" y="15"/>
                  </a:lnTo>
                  <a:lnTo>
                    <a:pt x="0" y="39"/>
                  </a:lnTo>
                  <a:lnTo>
                    <a:pt x="16" y="15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5254" name="Line 1421"/>
            <p:cNvSpPr>
              <a:spLocks noChangeShapeType="1"/>
            </p:cNvSpPr>
            <p:nvPr/>
          </p:nvSpPr>
          <p:spPr bwMode="auto">
            <a:xfrm>
              <a:off x="7473950" y="2449057"/>
              <a:ext cx="136525" cy="0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5255" name="Freeform 1422"/>
            <p:cNvSpPr>
              <a:spLocks/>
            </p:cNvSpPr>
            <p:nvPr/>
          </p:nvSpPr>
          <p:spPr bwMode="auto">
            <a:xfrm>
              <a:off x="7410450" y="2423657"/>
              <a:ext cx="87313" cy="61913"/>
            </a:xfrm>
            <a:custGeom>
              <a:avLst/>
              <a:gdLst>
                <a:gd name="T0" fmla="*/ 63500 w 55"/>
                <a:gd name="T1" fmla="*/ 25400 h 39"/>
                <a:gd name="T2" fmla="*/ 87313 w 55"/>
                <a:gd name="T3" fmla="*/ 61913 h 39"/>
                <a:gd name="T4" fmla="*/ 0 w 55"/>
                <a:gd name="T5" fmla="*/ 25400 h 39"/>
                <a:gd name="T6" fmla="*/ 87313 w 55"/>
                <a:gd name="T7" fmla="*/ 0 h 39"/>
                <a:gd name="T8" fmla="*/ 63500 w 55"/>
                <a:gd name="T9" fmla="*/ 25400 h 3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5" h="39">
                  <a:moveTo>
                    <a:pt x="40" y="16"/>
                  </a:moveTo>
                  <a:lnTo>
                    <a:pt x="55" y="39"/>
                  </a:lnTo>
                  <a:lnTo>
                    <a:pt x="0" y="16"/>
                  </a:lnTo>
                  <a:lnTo>
                    <a:pt x="55" y="0"/>
                  </a:lnTo>
                  <a:lnTo>
                    <a:pt x="40" y="16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5256" name="Freeform 1423"/>
            <p:cNvSpPr>
              <a:spLocks/>
            </p:cNvSpPr>
            <p:nvPr/>
          </p:nvSpPr>
          <p:spPr bwMode="auto">
            <a:xfrm>
              <a:off x="7585075" y="2423657"/>
              <a:ext cx="87313" cy="61913"/>
            </a:xfrm>
            <a:custGeom>
              <a:avLst/>
              <a:gdLst>
                <a:gd name="T0" fmla="*/ 25400 w 55"/>
                <a:gd name="T1" fmla="*/ 25400 h 39"/>
                <a:gd name="T2" fmla="*/ 0 w 55"/>
                <a:gd name="T3" fmla="*/ 0 h 39"/>
                <a:gd name="T4" fmla="*/ 87313 w 55"/>
                <a:gd name="T5" fmla="*/ 25400 h 39"/>
                <a:gd name="T6" fmla="*/ 0 w 55"/>
                <a:gd name="T7" fmla="*/ 61913 h 39"/>
                <a:gd name="T8" fmla="*/ 25400 w 55"/>
                <a:gd name="T9" fmla="*/ 25400 h 3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5" h="39">
                  <a:moveTo>
                    <a:pt x="16" y="16"/>
                  </a:moveTo>
                  <a:lnTo>
                    <a:pt x="0" y="0"/>
                  </a:lnTo>
                  <a:lnTo>
                    <a:pt x="55" y="16"/>
                  </a:lnTo>
                  <a:lnTo>
                    <a:pt x="0" y="39"/>
                  </a:lnTo>
                  <a:lnTo>
                    <a:pt x="16" y="16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5257" name="Freeform 1424"/>
            <p:cNvSpPr>
              <a:spLocks/>
            </p:cNvSpPr>
            <p:nvPr/>
          </p:nvSpPr>
          <p:spPr bwMode="auto">
            <a:xfrm>
              <a:off x="6775450" y="2634795"/>
              <a:ext cx="1084263" cy="1095375"/>
            </a:xfrm>
            <a:custGeom>
              <a:avLst/>
              <a:gdLst>
                <a:gd name="T0" fmla="*/ 909638 w 683"/>
                <a:gd name="T1" fmla="*/ 1095375 h 690"/>
                <a:gd name="T2" fmla="*/ 1084263 w 683"/>
                <a:gd name="T3" fmla="*/ 1095375 h 690"/>
                <a:gd name="T4" fmla="*/ 1084263 w 683"/>
                <a:gd name="T5" fmla="*/ 0 h 690"/>
                <a:gd name="T6" fmla="*/ 0 w 683"/>
                <a:gd name="T7" fmla="*/ 0 h 690"/>
                <a:gd name="T8" fmla="*/ 0 w 683"/>
                <a:gd name="T9" fmla="*/ 174625 h 690"/>
                <a:gd name="T10" fmla="*/ 909638 w 683"/>
                <a:gd name="T11" fmla="*/ 174625 h 690"/>
                <a:gd name="T12" fmla="*/ 909638 w 683"/>
                <a:gd name="T13" fmla="*/ 1095375 h 69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83" h="690">
                  <a:moveTo>
                    <a:pt x="573" y="690"/>
                  </a:moveTo>
                  <a:lnTo>
                    <a:pt x="683" y="690"/>
                  </a:lnTo>
                  <a:lnTo>
                    <a:pt x="683" y="0"/>
                  </a:lnTo>
                  <a:lnTo>
                    <a:pt x="0" y="0"/>
                  </a:lnTo>
                  <a:lnTo>
                    <a:pt x="0" y="110"/>
                  </a:lnTo>
                  <a:lnTo>
                    <a:pt x="573" y="110"/>
                  </a:lnTo>
                  <a:lnTo>
                    <a:pt x="573" y="690"/>
                  </a:lnTo>
                  <a:close/>
                </a:path>
              </a:pathLst>
            </a:custGeom>
            <a:solidFill>
              <a:srgbClr val="66FF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5258" name="Freeform 1425"/>
            <p:cNvSpPr>
              <a:spLocks/>
            </p:cNvSpPr>
            <p:nvPr/>
          </p:nvSpPr>
          <p:spPr bwMode="auto">
            <a:xfrm>
              <a:off x="6775450" y="2634795"/>
              <a:ext cx="1084263" cy="1095375"/>
            </a:xfrm>
            <a:custGeom>
              <a:avLst/>
              <a:gdLst>
                <a:gd name="T0" fmla="*/ 909638 w 683"/>
                <a:gd name="T1" fmla="*/ 1095375 h 690"/>
                <a:gd name="T2" fmla="*/ 1084263 w 683"/>
                <a:gd name="T3" fmla="*/ 1095375 h 690"/>
                <a:gd name="T4" fmla="*/ 1084263 w 683"/>
                <a:gd name="T5" fmla="*/ 0 h 690"/>
                <a:gd name="T6" fmla="*/ 0 w 683"/>
                <a:gd name="T7" fmla="*/ 0 h 690"/>
                <a:gd name="T8" fmla="*/ 0 w 683"/>
                <a:gd name="T9" fmla="*/ 174625 h 690"/>
                <a:gd name="T10" fmla="*/ 909638 w 683"/>
                <a:gd name="T11" fmla="*/ 174625 h 690"/>
                <a:gd name="T12" fmla="*/ 909638 w 683"/>
                <a:gd name="T13" fmla="*/ 1095375 h 69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83" h="690">
                  <a:moveTo>
                    <a:pt x="573" y="690"/>
                  </a:moveTo>
                  <a:lnTo>
                    <a:pt x="683" y="690"/>
                  </a:lnTo>
                  <a:lnTo>
                    <a:pt x="683" y="0"/>
                  </a:lnTo>
                  <a:lnTo>
                    <a:pt x="0" y="0"/>
                  </a:lnTo>
                  <a:lnTo>
                    <a:pt x="0" y="110"/>
                  </a:lnTo>
                  <a:lnTo>
                    <a:pt x="573" y="110"/>
                  </a:lnTo>
                  <a:lnTo>
                    <a:pt x="573" y="69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5259" name="Rectangle 1426"/>
            <p:cNvSpPr>
              <a:spLocks noChangeArrowheads="1"/>
            </p:cNvSpPr>
            <p:nvPr/>
          </p:nvSpPr>
          <p:spPr bwMode="auto">
            <a:xfrm>
              <a:off x="6837363" y="2647495"/>
              <a:ext cx="100013" cy="153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G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5260" name="Rectangle 1427"/>
            <p:cNvSpPr>
              <a:spLocks noChangeArrowheads="1"/>
            </p:cNvSpPr>
            <p:nvPr/>
          </p:nvSpPr>
          <p:spPr bwMode="auto">
            <a:xfrm>
              <a:off x="6937375" y="2647495"/>
              <a:ext cx="77788" cy="153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P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5261" name="Rectangle 1428"/>
            <p:cNvSpPr>
              <a:spLocks noChangeArrowheads="1"/>
            </p:cNvSpPr>
            <p:nvPr/>
          </p:nvSpPr>
          <p:spPr bwMode="auto">
            <a:xfrm>
              <a:off x="6999288" y="2647495"/>
              <a:ext cx="49213" cy="153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I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5262" name="Rectangle 1429"/>
            <p:cNvSpPr>
              <a:spLocks noChangeArrowheads="1"/>
            </p:cNvSpPr>
            <p:nvPr/>
          </p:nvSpPr>
          <p:spPr bwMode="auto">
            <a:xfrm>
              <a:off x="7037388" y="2647495"/>
              <a:ext cx="100013" cy="153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O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5263" name="Rectangle 1430"/>
            <p:cNvSpPr>
              <a:spLocks noChangeArrowheads="1"/>
            </p:cNvSpPr>
            <p:nvPr/>
          </p:nvSpPr>
          <p:spPr bwMode="auto">
            <a:xfrm>
              <a:off x="7137400" y="2647495"/>
              <a:ext cx="31750" cy="153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 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5264" name="Rectangle 1431"/>
            <p:cNvSpPr>
              <a:spLocks noChangeArrowheads="1"/>
            </p:cNvSpPr>
            <p:nvPr/>
          </p:nvSpPr>
          <p:spPr bwMode="auto">
            <a:xfrm>
              <a:off x="7161213" y="2647495"/>
              <a:ext cx="77788" cy="153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P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5265" name="Rectangle 1432"/>
            <p:cNvSpPr>
              <a:spLocks noChangeArrowheads="1"/>
            </p:cNvSpPr>
            <p:nvPr/>
          </p:nvSpPr>
          <p:spPr bwMode="auto">
            <a:xfrm>
              <a:off x="7237413" y="2647495"/>
              <a:ext cx="63500" cy="153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o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5266" name="Rectangle 1433"/>
            <p:cNvSpPr>
              <a:spLocks noChangeArrowheads="1"/>
            </p:cNvSpPr>
            <p:nvPr/>
          </p:nvSpPr>
          <p:spPr bwMode="auto">
            <a:xfrm>
              <a:off x="7299325" y="2647495"/>
              <a:ext cx="57150" cy="153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r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5267" name="Rectangle 1434"/>
            <p:cNvSpPr>
              <a:spLocks noChangeArrowheads="1"/>
            </p:cNvSpPr>
            <p:nvPr/>
          </p:nvSpPr>
          <p:spPr bwMode="auto">
            <a:xfrm>
              <a:off x="7335838" y="2647495"/>
              <a:ext cx="42863" cy="153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t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5268" name="Rectangle 1435"/>
            <p:cNvSpPr>
              <a:spLocks noChangeArrowheads="1"/>
            </p:cNvSpPr>
            <p:nvPr/>
          </p:nvSpPr>
          <p:spPr bwMode="auto">
            <a:xfrm>
              <a:off x="7373938" y="2647495"/>
              <a:ext cx="31750" cy="153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 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5269" name="Rectangle 1436"/>
            <p:cNvSpPr>
              <a:spLocks noChangeArrowheads="1"/>
            </p:cNvSpPr>
            <p:nvPr/>
          </p:nvSpPr>
          <p:spPr bwMode="auto">
            <a:xfrm>
              <a:off x="7399338" y="2647495"/>
              <a:ext cx="63500" cy="153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8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5270" name="Rectangle 1437"/>
            <p:cNvSpPr>
              <a:spLocks noChangeArrowheads="1"/>
            </p:cNvSpPr>
            <p:nvPr/>
          </p:nvSpPr>
          <p:spPr bwMode="auto">
            <a:xfrm>
              <a:off x="6775450" y="2884032"/>
              <a:ext cx="623888" cy="398463"/>
            </a:xfrm>
            <a:prstGeom prst="rect">
              <a:avLst/>
            </a:prstGeom>
            <a:solidFill>
              <a:srgbClr val="00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5271" name="Rectangle 1438"/>
            <p:cNvSpPr>
              <a:spLocks noChangeArrowheads="1"/>
            </p:cNvSpPr>
            <p:nvPr/>
          </p:nvSpPr>
          <p:spPr bwMode="auto">
            <a:xfrm>
              <a:off x="6781800" y="2890382"/>
              <a:ext cx="611188" cy="385763"/>
            </a:xfrm>
            <a:prstGeom prst="rect">
              <a:avLst/>
            </a:prstGeom>
            <a:noFill/>
            <a:ln w="127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5272" name="Line 1439"/>
            <p:cNvSpPr>
              <a:spLocks noChangeShapeType="1"/>
            </p:cNvSpPr>
            <p:nvPr/>
          </p:nvSpPr>
          <p:spPr bwMode="auto">
            <a:xfrm>
              <a:off x="6465888" y="3096757"/>
              <a:ext cx="274320" cy="0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 type="triangle" w="med" len="sm"/>
              <a:tailEnd type="triangle" w="med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5273" name="Line 1442"/>
            <p:cNvSpPr>
              <a:spLocks noChangeShapeType="1"/>
            </p:cNvSpPr>
            <p:nvPr/>
          </p:nvSpPr>
          <p:spPr bwMode="auto">
            <a:xfrm>
              <a:off x="6465888" y="2722107"/>
              <a:ext cx="274320" cy="0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 type="triangle" w="med" len="sm"/>
              <a:tailEnd type="triangle" w="med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5274" name="Line 1445"/>
            <p:cNvSpPr>
              <a:spLocks noChangeShapeType="1"/>
            </p:cNvSpPr>
            <p:nvPr/>
          </p:nvSpPr>
          <p:spPr bwMode="auto">
            <a:xfrm>
              <a:off x="6465888" y="3395207"/>
              <a:ext cx="274320" cy="0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 type="triangle" w="med" len="sm"/>
              <a:tailEnd type="triangle" w="med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5275" name="Line 1448"/>
            <p:cNvSpPr>
              <a:spLocks noChangeShapeType="1"/>
            </p:cNvSpPr>
            <p:nvPr/>
          </p:nvSpPr>
          <p:spPr bwMode="auto">
            <a:xfrm>
              <a:off x="6465888" y="3631745"/>
              <a:ext cx="274320" cy="0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 type="triangle" w="med" len="sm"/>
              <a:tailEnd type="triangle" w="med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5276" name="Rectangle 1451"/>
            <p:cNvSpPr>
              <a:spLocks noChangeArrowheads="1"/>
            </p:cNvSpPr>
            <p:nvPr/>
          </p:nvSpPr>
          <p:spPr bwMode="auto">
            <a:xfrm>
              <a:off x="6775450" y="3544432"/>
              <a:ext cx="623888" cy="161925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5277" name="Rectangle 1452"/>
            <p:cNvSpPr>
              <a:spLocks noChangeArrowheads="1"/>
            </p:cNvSpPr>
            <p:nvPr/>
          </p:nvSpPr>
          <p:spPr bwMode="auto">
            <a:xfrm>
              <a:off x="6781800" y="3550782"/>
              <a:ext cx="611188" cy="149225"/>
            </a:xfrm>
            <a:prstGeom prst="rect">
              <a:avLst/>
            </a:prstGeom>
            <a:noFill/>
            <a:ln w="127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5278" name="Rectangle 1453"/>
            <p:cNvSpPr>
              <a:spLocks noChangeArrowheads="1"/>
            </p:cNvSpPr>
            <p:nvPr/>
          </p:nvSpPr>
          <p:spPr bwMode="auto">
            <a:xfrm>
              <a:off x="6888163" y="2996745"/>
              <a:ext cx="93663" cy="153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A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5279" name="Rectangle 1454"/>
            <p:cNvSpPr>
              <a:spLocks noChangeArrowheads="1"/>
            </p:cNvSpPr>
            <p:nvPr/>
          </p:nvSpPr>
          <p:spPr bwMode="auto">
            <a:xfrm>
              <a:off x="6975475" y="2996745"/>
              <a:ext cx="93663" cy="153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D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5280" name="Rectangle 1455"/>
            <p:cNvSpPr>
              <a:spLocks noChangeArrowheads="1"/>
            </p:cNvSpPr>
            <p:nvPr/>
          </p:nvSpPr>
          <p:spPr bwMode="auto">
            <a:xfrm>
              <a:off x="7062788" y="2996745"/>
              <a:ext cx="93663" cy="153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C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5281" name="Rectangle 1456"/>
            <p:cNvSpPr>
              <a:spLocks noChangeArrowheads="1"/>
            </p:cNvSpPr>
            <p:nvPr/>
          </p:nvSpPr>
          <p:spPr bwMode="auto">
            <a:xfrm>
              <a:off x="7150100" y="2996745"/>
              <a:ext cx="63500" cy="153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1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5282" name="Rectangle 1457"/>
            <p:cNvSpPr>
              <a:spLocks noChangeArrowheads="1"/>
            </p:cNvSpPr>
            <p:nvPr/>
          </p:nvSpPr>
          <p:spPr bwMode="auto">
            <a:xfrm>
              <a:off x="7212013" y="2996745"/>
              <a:ext cx="63500" cy="153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4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5283" name="Line 1458"/>
            <p:cNvSpPr>
              <a:spLocks noChangeShapeType="1"/>
            </p:cNvSpPr>
            <p:nvPr/>
          </p:nvSpPr>
          <p:spPr bwMode="auto">
            <a:xfrm>
              <a:off x="7859713" y="2909432"/>
              <a:ext cx="149225" cy="0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5284" name="Line 1459"/>
            <p:cNvSpPr>
              <a:spLocks noChangeShapeType="1"/>
            </p:cNvSpPr>
            <p:nvPr/>
          </p:nvSpPr>
          <p:spPr bwMode="auto">
            <a:xfrm>
              <a:off x="7859713" y="3020557"/>
              <a:ext cx="149225" cy="0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5285" name="Line 1460"/>
            <p:cNvSpPr>
              <a:spLocks noChangeShapeType="1"/>
            </p:cNvSpPr>
            <p:nvPr/>
          </p:nvSpPr>
          <p:spPr bwMode="auto">
            <a:xfrm>
              <a:off x="7859713" y="3133270"/>
              <a:ext cx="149225" cy="0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5286" name="Line 1461"/>
            <p:cNvSpPr>
              <a:spLocks noChangeShapeType="1"/>
            </p:cNvSpPr>
            <p:nvPr/>
          </p:nvSpPr>
          <p:spPr bwMode="auto">
            <a:xfrm>
              <a:off x="7859713" y="3245982"/>
              <a:ext cx="149225" cy="0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5287" name="Line 1462"/>
            <p:cNvSpPr>
              <a:spLocks noChangeShapeType="1"/>
            </p:cNvSpPr>
            <p:nvPr/>
          </p:nvSpPr>
          <p:spPr bwMode="auto">
            <a:xfrm>
              <a:off x="7859713" y="3357107"/>
              <a:ext cx="149225" cy="0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5288" name="Line 1463"/>
            <p:cNvSpPr>
              <a:spLocks noChangeShapeType="1"/>
            </p:cNvSpPr>
            <p:nvPr/>
          </p:nvSpPr>
          <p:spPr bwMode="auto">
            <a:xfrm>
              <a:off x="7859713" y="3469820"/>
              <a:ext cx="149225" cy="0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5289" name="Line 1464"/>
            <p:cNvSpPr>
              <a:spLocks noChangeShapeType="1"/>
            </p:cNvSpPr>
            <p:nvPr/>
          </p:nvSpPr>
          <p:spPr bwMode="auto">
            <a:xfrm>
              <a:off x="7859713" y="3568245"/>
              <a:ext cx="149225" cy="0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5290" name="Line 1465"/>
            <p:cNvSpPr>
              <a:spLocks noChangeShapeType="1"/>
            </p:cNvSpPr>
            <p:nvPr/>
          </p:nvSpPr>
          <p:spPr bwMode="auto">
            <a:xfrm>
              <a:off x="7859713" y="3680957"/>
              <a:ext cx="149225" cy="0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5291" name="Rectangle 1466"/>
            <p:cNvSpPr>
              <a:spLocks noChangeArrowheads="1"/>
            </p:cNvSpPr>
            <p:nvPr/>
          </p:nvSpPr>
          <p:spPr bwMode="auto">
            <a:xfrm>
              <a:off x="6911975" y="3544432"/>
              <a:ext cx="57150" cy="153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e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5292" name="Rectangle 1467"/>
            <p:cNvSpPr>
              <a:spLocks noChangeArrowheads="1"/>
            </p:cNvSpPr>
            <p:nvPr/>
          </p:nvSpPr>
          <p:spPr bwMode="auto">
            <a:xfrm>
              <a:off x="6962775" y="3544432"/>
              <a:ext cx="93663" cy="153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U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5293" name="Rectangle 1468"/>
            <p:cNvSpPr>
              <a:spLocks noChangeArrowheads="1"/>
            </p:cNvSpPr>
            <p:nvPr/>
          </p:nvSpPr>
          <p:spPr bwMode="auto">
            <a:xfrm>
              <a:off x="7050088" y="3544432"/>
              <a:ext cx="69850" cy="153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S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5294" name="Rectangle 1469"/>
            <p:cNvSpPr>
              <a:spLocks noChangeArrowheads="1"/>
            </p:cNvSpPr>
            <p:nvPr/>
          </p:nvSpPr>
          <p:spPr bwMode="auto">
            <a:xfrm>
              <a:off x="7124700" y="3544432"/>
              <a:ext cx="93663" cy="153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C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5295" name="Rectangle 1470"/>
            <p:cNvSpPr>
              <a:spLocks noChangeArrowheads="1"/>
            </p:cNvSpPr>
            <p:nvPr/>
          </p:nvSpPr>
          <p:spPr bwMode="auto">
            <a:xfrm>
              <a:off x="7199313" y="3544432"/>
              <a:ext cx="49213" cy="153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I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5296" name="Line 1471"/>
            <p:cNvSpPr>
              <a:spLocks noChangeShapeType="1"/>
            </p:cNvSpPr>
            <p:nvPr/>
          </p:nvSpPr>
          <p:spPr bwMode="auto">
            <a:xfrm>
              <a:off x="7473950" y="3357107"/>
              <a:ext cx="136525" cy="0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5297" name="Freeform 1472"/>
            <p:cNvSpPr>
              <a:spLocks/>
            </p:cNvSpPr>
            <p:nvPr/>
          </p:nvSpPr>
          <p:spPr bwMode="auto">
            <a:xfrm>
              <a:off x="7410450" y="3320595"/>
              <a:ext cx="87313" cy="61913"/>
            </a:xfrm>
            <a:custGeom>
              <a:avLst/>
              <a:gdLst>
                <a:gd name="T0" fmla="*/ 63500 w 55"/>
                <a:gd name="T1" fmla="*/ 36513 h 39"/>
                <a:gd name="T2" fmla="*/ 87313 w 55"/>
                <a:gd name="T3" fmla="*/ 61913 h 39"/>
                <a:gd name="T4" fmla="*/ 0 w 55"/>
                <a:gd name="T5" fmla="*/ 36513 h 39"/>
                <a:gd name="T6" fmla="*/ 87313 w 55"/>
                <a:gd name="T7" fmla="*/ 0 h 39"/>
                <a:gd name="T8" fmla="*/ 63500 w 55"/>
                <a:gd name="T9" fmla="*/ 36513 h 3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5" h="39">
                  <a:moveTo>
                    <a:pt x="40" y="23"/>
                  </a:moveTo>
                  <a:lnTo>
                    <a:pt x="55" y="39"/>
                  </a:lnTo>
                  <a:lnTo>
                    <a:pt x="0" y="23"/>
                  </a:lnTo>
                  <a:lnTo>
                    <a:pt x="55" y="0"/>
                  </a:lnTo>
                  <a:lnTo>
                    <a:pt x="40" y="23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5298" name="Freeform 1473"/>
            <p:cNvSpPr>
              <a:spLocks/>
            </p:cNvSpPr>
            <p:nvPr/>
          </p:nvSpPr>
          <p:spPr bwMode="auto">
            <a:xfrm>
              <a:off x="7585075" y="3320595"/>
              <a:ext cx="87313" cy="61913"/>
            </a:xfrm>
            <a:custGeom>
              <a:avLst/>
              <a:gdLst>
                <a:gd name="T0" fmla="*/ 25400 w 55"/>
                <a:gd name="T1" fmla="*/ 36513 h 39"/>
                <a:gd name="T2" fmla="*/ 0 w 55"/>
                <a:gd name="T3" fmla="*/ 0 h 39"/>
                <a:gd name="T4" fmla="*/ 87313 w 55"/>
                <a:gd name="T5" fmla="*/ 36513 h 39"/>
                <a:gd name="T6" fmla="*/ 0 w 55"/>
                <a:gd name="T7" fmla="*/ 61913 h 39"/>
                <a:gd name="T8" fmla="*/ 25400 w 55"/>
                <a:gd name="T9" fmla="*/ 36513 h 3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5" h="39">
                  <a:moveTo>
                    <a:pt x="16" y="23"/>
                  </a:moveTo>
                  <a:lnTo>
                    <a:pt x="0" y="0"/>
                  </a:lnTo>
                  <a:lnTo>
                    <a:pt x="55" y="23"/>
                  </a:lnTo>
                  <a:lnTo>
                    <a:pt x="0" y="39"/>
                  </a:lnTo>
                  <a:lnTo>
                    <a:pt x="16" y="23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5299" name="Line 1474"/>
            <p:cNvSpPr>
              <a:spLocks noChangeShapeType="1"/>
            </p:cNvSpPr>
            <p:nvPr/>
          </p:nvSpPr>
          <p:spPr bwMode="auto">
            <a:xfrm>
              <a:off x="7473950" y="3469820"/>
              <a:ext cx="136525" cy="0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5300" name="Freeform 1475"/>
            <p:cNvSpPr>
              <a:spLocks/>
            </p:cNvSpPr>
            <p:nvPr/>
          </p:nvSpPr>
          <p:spPr bwMode="auto">
            <a:xfrm>
              <a:off x="7410450" y="3431720"/>
              <a:ext cx="87313" cy="61913"/>
            </a:xfrm>
            <a:custGeom>
              <a:avLst/>
              <a:gdLst>
                <a:gd name="T0" fmla="*/ 63500 w 55"/>
                <a:gd name="T1" fmla="*/ 38100 h 39"/>
                <a:gd name="T2" fmla="*/ 87313 w 55"/>
                <a:gd name="T3" fmla="*/ 61913 h 39"/>
                <a:gd name="T4" fmla="*/ 0 w 55"/>
                <a:gd name="T5" fmla="*/ 38100 h 39"/>
                <a:gd name="T6" fmla="*/ 87313 w 55"/>
                <a:gd name="T7" fmla="*/ 0 h 39"/>
                <a:gd name="T8" fmla="*/ 63500 w 55"/>
                <a:gd name="T9" fmla="*/ 38100 h 3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5" h="39">
                  <a:moveTo>
                    <a:pt x="40" y="24"/>
                  </a:moveTo>
                  <a:lnTo>
                    <a:pt x="55" y="39"/>
                  </a:lnTo>
                  <a:lnTo>
                    <a:pt x="0" y="24"/>
                  </a:lnTo>
                  <a:lnTo>
                    <a:pt x="55" y="0"/>
                  </a:lnTo>
                  <a:lnTo>
                    <a:pt x="40" y="24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5301" name="Freeform 1476"/>
            <p:cNvSpPr>
              <a:spLocks/>
            </p:cNvSpPr>
            <p:nvPr/>
          </p:nvSpPr>
          <p:spPr bwMode="auto">
            <a:xfrm>
              <a:off x="7585075" y="3431720"/>
              <a:ext cx="87313" cy="61913"/>
            </a:xfrm>
            <a:custGeom>
              <a:avLst/>
              <a:gdLst>
                <a:gd name="T0" fmla="*/ 25400 w 55"/>
                <a:gd name="T1" fmla="*/ 38100 h 39"/>
                <a:gd name="T2" fmla="*/ 0 w 55"/>
                <a:gd name="T3" fmla="*/ 0 h 39"/>
                <a:gd name="T4" fmla="*/ 87313 w 55"/>
                <a:gd name="T5" fmla="*/ 38100 h 39"/>
                <a:gd name="T6" fmla="*/ 0 w 55"/>
                <a:gd name="T7" fmla="*/ 61913 h 39"/>
                <a:gd name="T8" fmla="*/ 25400 w 55"/>
                <a:gd name="T9" fmla="*/ 38100 h 3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5" h="39">
                  <a:moveTo>
                    <a:pt x="16" y="24"/>
                  </a:moveTo>
                  <a:lnTo>
                    <a:pt x="0" y="0"/>
                  </a:lnTo>
                  <a:lnTo>
                    <a:pt x="55" y="24"/>
                  </a:lnTo>
                  <a:lnTo>
                    <a:pt x="0" y="39"/>
                  </a:lnTo>
                  <a:lnTo>
                    <a:pt x="16" y="24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5302" name="Line 1477"/>
            <p:cNvSpPr>
              <a:spLocks noChangeShapeType="1"/>
            </p:cNvSpPr>
            <p:nvPr/>
          </p:nvSpPr>
          <p:spPr bwMode="auto">
            <a:xfrm>
              <a:off x="7473950" y="2909432"/>
              <a:ext cx="211138" cy="0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5303" name="Freeform 1478"/>
            <p:cNvSpPr>
              <a:spLocks/>
            </p:cNvSpPr>
            <p:nvPr/>
          </p:nvSpPr>
          <p:spPr bwMode="auto">
            <a:xfrm>
              <a:off x="7410450" y="2884032"/>
              <a:ext cx="87313" cy="61913"/>
            </a:xfrm>
            <a:custGeom>
              <a:avLst/>
              <a:gdLst>
                <a:gd name="T0" fmla="*/ 63500 w 55"/>
                <a:gd name="T1" fmla="*/ 25400 h 39"/>
                <a:gd name="T2" fmla="*/ 87313 w 55"/>
                <a:gd name="T3" fmla="*/ 61913 h 39"/>
                <a:gd name="T4" fmla="*/ 0 w 55"/>
                <a:gd name="T5" fmla="*/ 25400 h 39"/>
                <a:gd name="T6" fmla="*/ 87313 w 55"/>
                <a:gd name="T7" fmla="*/ 0 h 39"/>
                <a:gd name="T8" fmla="*/ 63500 w 55"/>
                <a:gd name="T9" fmla="*/ 25400 h 3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5" h="39">
                  <a:moveTo>
                    <a:pt x="40" y="16"/>
                  </a:moveTo>
                  <a:lnTo>
                    <a:pt x="55" y="39"/>
                  </a:lnTo>
                  <a:lnTo>
                    <a:pt x="0" y="16"/>
                  </a:lnTo>
                  <a:lnTo>
                    <a:pt x="55" y="0"/>
                  </a:lnTo>
                  <a:lnTo>
                    <a:pt x="40" y="16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5304" name="Line 1479"/>
            <p:cNvSpPr>
              <a:spLocks noChangeShapeType="1"/>
            </p:cNvSpPr>
            <p:nvPr/>
          </p:nvSpPr>
          <p:spPr bwMode="auto">
            <a:xfrm>
              <a:off x="7473950" y="3020557"/>
              <a:ext cx="211138" cy="0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5305" name="Freeform 1480"/>
            <p:cNvSpPr>
              <a:spLocks/>
            </p:cNvSpPr>
            <p:nvPr/>
          </p:nvSpPr>
          <p:spPr bwMode="auto">
            <a:xfrm>
              <a:off x="7410450" y="2984045"/>
              <a:ext cx="87313" cy="61913"/>
            </a:xfrm>
            <a:custGeom>
              <a:avLst/>
              <a:gdLst>
                <a:gd name="T0" fmla="*/ 63500 w 55"/>
                <a:gd name="T1" fmla="*/ 36513 h 39"/>
                <a:gd name="T2" fmla="*/ 87313 w 55"/>
                <a:gd name="T3" fmla="*/ 61913 h 39"/>
                <a:gd name="T4" fmla="*/ 0 w 55"/>
                <a:gd name="T5" fmla="*/ 36513 h 39"/>
                <a:gd name="T6" fmla="*/ 87313 w 55"/>
                <a:gd name="T7" fmla="*/ 0 h 39"/>
                <a:gd name="T8" fmla="*/ 63500 w 55"/>
                <a:gd name="T9" fmla="*/ 36513 h 3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5" h="39">
                  <a:moveTo>
                    <a:pt x="40" y="23"/>
                  </a:moveTo>
                  <a:lnTo>
                    <a:pt x="55" y="39"/>
                  </a:lnTo>
                  <a:lnTo>
                    <a:pt x="0" y="23"/>
                  </a:lnTo>
                  <a:lnTo>
                    <a:pt x="55" y="0"/>
                  </a:lnTo>
                  <a:lnTo>
                    <a:pt x="40" y="23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5306" name="Line 1481"/>
            <p:cNvSpPr>
              <a:spLocks noChangeShapeType="1"/>
            </p:cNvSpPr>
            <p:nvPr/>
          </p:nvSpPr>
          <p:spPr bwMode="auto">
            <a:xfrm>
              <a:off x="7473950" y="3133270"/>
              <a:ext cx="211138" cy="0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5307" name="Freeform 1482"/>
            <p:cNvSpPr>
              <a:spLocks/>
            </p:cNvSpPr>
            <p:nvPr/>
          </p:nvSpPr>
          <p:spPr bwMode="auto">
            <a:xfrm>
              <a:off x="7410450" y="3096757"/>
              <a:ext cx="87313" cy="61913"/>
            </a:xfrm>
            <a:custGeom>
              <a:avLst/>
              <a:gdLst>
                <a:gd name="T0" fmla="*/ 63500 w 55"/>
                <a:gd name="T1" fmla="*/ 36513 h 39"/>
                <a:gd name="T2" fmla="*/ 87313 w 55"/>
                <a:gd name="T3" fmla="*/ 61913 h 39"/>
                <a:gd name="T4" fmla="*/ 0 w 55"/>
                <a:gd name="T5" fmla="*/ 36513 h 39"/>
                <a:gd name="T6" fmla="*/ 87313 w 55"/>
                <a:gd name="T7" fmla="*/ 0 h 39"/>
                <a:gd name="T8" fmla="*/ 63500 w 55"/>
                <a:gd name="T9" fmla="*/ 36513 h 3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5" h="39">
                  <a:moveTo>
                    <a:pt x="40" y="23"/>
                  </a:moveTo>
                  <a:lnTo>
                    <a:pt x="55" y="39"/>
                  </a:lnTo>
                  <a:lnTo>
                    <a:pt x="0" y="23"/>
                  </a:lnTo>
                  <a:lnTo>
                    <a:pt x="55" y="0"/>
                  </a:lnTo>
                  <a:lnTo>
                    <a:pt x="40" y="23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5308" name="Line 1483"/>
            <p:cNvSpPr>
              <a:spLocks noChangeShapeType="1"/>
            </p:cNvSpPr>
            <p:nvPr/>
          </p:nvSpPr>
          <p:spPr bwMode="auto">
            <a:xfrm>
              <a:off x="7473950" y="3245982"/>
              <a:ext cx="211138" cy="0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5309" name="Freeform 1484"/>
            <p:cNvSpPr>
              <a:spLocks/>
            </p:cNvSpPr>
            <p:nvPr/>
          </p:nvSpPr>
          <p:spPr bwMode="auto">
            <a:xfrm>
              <a:off x="7410450" y="3207882"/>
              <a:ext cx="87313" cy="61913"/>
            </a:xfrm>
            <a:custGeom>
              <a:avLst/>
              <a:gdLst>
                <a:gd name="T0" fmla="*/ 63500 w 55"/>
                <a:gd name="T1" fmla="*/ 38100 h 39"/>
                <a:gd name="T2" fmla="*/ 87313 w 55"/>
                <a:gd name="T3" fmla="*/ 61913 h 39"/>
                <a:gd name="T4" fmla="*/ 0 w 55"/>
                <a:gd name="T5" fmla="*/ 38100 h 39"/>
                <a:gd name="T6" fmla="*/ 87313 w 55"/>
                <a:gd name="T7" fmla="*/ 0 h 39"/>
                <a:gd name="T8" fmla="*/ 63500 w 55"/>
                <a:gd name="T9" fmla="*/ 38100 h 3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5" h="39">
                  <a:moveTo>
                    <a:pt x="40" y="24"/>
                  </a:moveTo>
                  <a:lnTo>
                    <a:pt x="55" y="39"/>
                  </a:lnTo>
                  <a:lnTo>
                    <a:pt x="0" y="24"/>
                  </a:lnTo>
                  <a:lnTo>
                    <a:pt x="55" y="0"/>
                  </a:lnTo>
                  <a:lnTo>
                    <a:pt x="40" y="24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5310" name="Line 1485"/>
            <p:cNvSpPr>
              <a:spLocks noChangeShapeType="1"/>
            </p:cNvSpPr>
            <p:nvPr/>
          </p:nvSpPr>
          <p:spPr bwMode="auto">
            <a:xfrm>
              <a:off x="7473950" y="3680957"/>
              <a:ext cx="136525" cy="0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5311" name="Freeform 1486"/>
            <p:cNvSpPr>
              <a:spLocks/>
            </p:cNvSpPr>
            <p:nvPr/>
          </p:nvSpPr>
          <p:spPr bwMode="auto">
            <a:xfrm>
              <a:off x="7410450" y="3655557"/>
              <a:ext cx="87313" cy="63500"/>
            </a:xfrm>
            <a:custGeom>
              <a:avLst/>
              <a:gdLst>
                <a:gd name="T0" fmla="*/ 63500 w 55"/>
                <a:gd name="T1" fmla="*/ 25400 h 40"/>
                <a:gd name="T2" fmla="*/ 87313 w 55"/>
                <a:gd name="T3" fmla="*/ 63500 h 40"/>
                <a:gd name="T4" fmla="*/ 0 w 55"/>
                <a:gd name="T5" fmla="*/ 25400 h 40"/>
                <a:gd name="T6" fmla="*/ 87313 w 55"/>
                <a:gd name="T7" fmla="*/ 0 h 40"/>
                <a:gd name="T8" fmla="*/ 63500 w 55"/>
                <a:gd name="T9" fmla="*/ 25400 h 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5" h="40">
                  <a:moveTo>
                    <a:pt x="40" y="16"/>
                  </a:moveTo>
                  <a:lnTo>
                    <a:pt x="55" y="40"/>
                  </a:lnTo>
                  <a:lnTo>
                    <a:pt x="0" y="16"/>
                  </a:lnTo>
                  <a:lnTo>
                    <a:pt x="55" y="0"/>
                  </a:lnTo>
                  <a:lnTo>
                    <a:pt x="40" y="16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5312" name="Freeform 1487"/>
            <p:cNvSpPr>
              <a:spLocks/>
            </p:cNvSpPr>
            <p:nvPr/>
          </p:nvSpPr>
          <p:spPr bwMode="auto">
            <a:xfrm>
              <a:off x="7585075" y="3655557"/>
              <a:ext cx="87313" cy="63500"/>
            </a:xfrm>
            <a:custGeom>
              <a:avLst/>
              <a:gdLst>
                <a:gd name="T0" fmla="*/ 25400 w 55"/>
                <a:gd name="T1" fmla="*/ 25400 h 40"/>
                <a:gd name="T2" fmla="*/ 0 w 55"/>
                <a:gd name="T3" fmla="*/ 0 h 40"/>
                <a:gd name="T4" fmla="*/ 87313 w 55"/>
                <a:gd name="T5" fmla="*/ 25400 h 40"/>
                <a:gd name="T6" fmla="*/ 0 w 55"/>
                <a:gd name="T7" fmla="*/ 63500 h 40"/>
                <a:gd name="T8" fmla="*/ 25400 w 55"/>
                <a:gd name="T9" fmla="*/ 25400 h 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5" h="40">
                  <a:moveTo>
                    <a:pt x="16" y="16"/>
                  </a:moveTo>
                  <a:lnTo>
                    <a:pt x="0" y="0"/>
                  </a:lnTo>
                  <a:lnTo>
                    <a:pt x="55" y="16"/>
                  </a:lnTo>
                  <a:lnTo>
                    <a:pt x="0" y="40"/>
                  </a:lnTo>
                  <a:lnTo>
                    <a:pt x="16" y="16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5313" name="Line 1488"/>
            <p:cNvSpPr>
              <a:spLocks noChangeShapeType="1"/>
            </p:cNvSpPr>
            <p:nvPr/>
          </p:nvSpPr>
          <p:spPr bwMode="auto">
            <a:xfrm>
              <a:off x="7473950" y="3568245"/>
              <a:ext cx="136525" cy="0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5314" name="Freeform 1489"/>
            <p:cNvSpPr>
              <a:spLocks/>
            </p:cNvSpPr>
            <p:nvPr/>
          </p:nvSpPr>
          <p:spPr bwMode="auto">
            <a:xfrm>
              <a:off x="7410450" y="3544432"/>
              <a:ext cx="87313" cy="61913"/>
            </a:xfrm>
            <a:custGeom>
              <a:avLst/>
              <a:gdLst>
                <a:gd name="T0" fmla="*/ 63500 w 55"/>
                <a:gd name="T1" fmla="*/ 23813 h 39"/>
                <a:gd name="T2" fmla="*/ 87313 w 55"/>
                <a:gd name="T3" fmla="*/ 61913 h 39"/>
                <a:gd name="T4" fmla="*/ 0 w 55"/>
                <a:gd name="T5" fmla="*/ 23813 h 39"/>
                <a:gd name="T6" fmla="*/ 87313 w 55"/>
                <a:gd name="T7" fmla="*/ 0 h 39"/>
                <a:gd name="T8" fmla="*/ 63500 w 55"/>
                <a:gd name="T9" fmla="*/ 23813 h 3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5" h="39">
                  <a:moveTo>
                    <a:pt x="40" y="15"/>
                  </a:moveTo>
                  <a:lnTo>
                    <a:pt x="55" y="39"/>
                  </a:lnTo>
                  <a:lnTo>
                    <a:pt x="0" y="15"/>
                  </a:lnTo>
                  <a:lnTo>
                    <a:pt x="55" y="0"/>
                  </a:lnTo>
                  <a:lnTo>
                    <a:pt x="40" y="15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5315" name="Freeform 1490"/>
            <p:cNvSpPr>
              <a:spLocks/>
            </p:cNvSpPr>
            <p:nvPr/>
          </p:nvSpPr>
          <p:spPr bwMode="auto">
            <a:xfrm>
              <a:off x="7585075" y="3544432"/>
              <a:ext cx="87313" cy="61913"/>
            </a:xfrm>
            <a:custGeom>
              <a:avLst/>
              <a:gdLst>
                <a:gd name="T0" fmla="*/ 25400 w 55"/>
                <a:gd name="T1" fmla="*/ 23813 h 39"/>
                <a:gd name="T2" fmla="*/ 0 w 55"/>
                <a:gd name="T3" fmla="*/ 0 h 39"/>
                <a:gd name="T4" fmla="*/ 87313 w 55"/>
                <a:gd name="T5" fmla="*/ 23813 h 39"/>
                <a:gd name="T6" fmla="*/ 0 w 55"/>
                <a:gd name="T7" fmla="*/ 61913 h 39"/>
                <a:gd name="T8" fmla="*/ 25400 w 55"/>
                <a:gd name="T9" fmla="*/ 23813 h 3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5" h="39">
                  <a:moveTo>
                    <a:pt x="16" y="15"/>
                  </a:moveTo>
                  <a:lnTo>
                    <a:pt x="0" y="0"/>
                  </a:lnTo>
                  <a:lnTo>
                    <a:pt x="55" y="15"/>
                  </a:lnTo>
                  <a:lnTo>
                    <a:pt x="0" y="39"/>
                  </a:lnTo>
                  <a:lnTo>
                    <a:pt x="16" y="15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5316" name="Freeform 1491"/>
            <p:cNvSpPr>
              <a:spLocks/>
            </p:cNvSpPr>
            <p:nvPr/>
          </p:nvSpPr>
          <p:spPr bwMode="auto">
            <a:xfrm>
              <a:off x="6775450" y="3768270"/>
              <a:ext cx="1084263" cy="1095375"/>
            </a:xfrm>
            <a:custGeom>
              <a:avLst/>
              <a:gdLst>
                <a:gd name="T0" fmla="*/ 909638 w 683"/>
                <a:gd name="T1" fmla="*/ 1095375 h 690"/>
                <a:gd name="T2" fmla="*/ 1084263 w 683"/>
                <a:gd name="T3" fmla="*/ 1095375 h 690"/>
                <a:gd name="T4" fmla="*/ 1084263 w 683"/>
                <a:gd name="T5" fmla="*/ 0 h 690"/>
                <a:gd name="T6" fmla="*/ 0 w 683"/>
                <a:gd name="T7" fmla="*/ 0 h 690"/>
                <a:gd name="T8" fmla="*/ 0 w 683"/>
                <a:gd name="T9" fmla="*/ 174625 h 690"/>
                <a:gd name="T10" fmla="*/ 909638 w 683"/>
                <a:gd name="T11" fmla="*/ 174625 h 690"/>
                <a:gd name="T12" fmla="*/ 909638 w 683"/>
                <a:gd name="T13" fmla="*/ 1095375 h 69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83" h="690">
                  <a:moveTo>
                    <a:pt x="573" y="690"/>
                  </a:moveTo>
                  <a:lnTo>
                    <a:pt x="683" y="690"/>
                  </a:lnTo>
                  <a:lnTo>
                    <a:pt x="683" y="0"/>
                  </a:lnTo>
                  <a:lnTo>
                    <a:pt x="0" y="0"/>
                  </a:lnTo>
                  <a:lnTo>
                    <a:pt x="0" y="110"/>
                  </a:lnTo>
                  <a:lnTo>
                    <a:pt x="573" y="110"/>
                  </a:lnTo>
                  <a:lnTo>
                    <a:pt x="573" y="690"/>
                  </a:lnTo>
                  <a:close/>
                </a:path>
              </a:pathLst>
            </a:custGeom>
            <a:solidFill>
              <a:srgbClr val="66FF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5317" name="Freeform 1492"/>
            <p:cNvSpPr>
              <a:spLocks/>
            </p:cNvSpPr>
            <p:nvPr/>
          </p:nvSpPr>
          <p:spPr bwMode="auto">
            <a:xfrm>
              <a:off x="6775450" y="3768270"/>
              <a:ext cx="1084263" cy="1095375"/>
            </a:xfrm>
            <a:custGeom>
              <a:avLst/>
              <a:gdLst>
                <a:gd name="T0" fmla="*/ 909638 w 683"/>
                <a:gd name="T1" fmla="*/ 1095375 h 690"/>
                <a:gd name="T2" fmla="*/ 1084263 w 683"/>
                <a:gd name="T3" fmla="*/ 1095375 h 690"/>
                <a:gd name="T4" fmla="*/ 1084263 w 683"/>
                <a:gd name="T5" fmla="*/ 0 h 690"/>
                <a:gd name="T6" fmla="*/ 0 w 683"/>
                <a:gd name="T7" fmla="*/ 0 h 690"/>
                <a:gd name="T8" fmla="*/ 0 w 683"/>
                <a:gd name="T9" fmla="*/ 174625 h 690"/>
                <a:gd name="T10" fmla="*/ 909638 w 683"/>
                <a:gd name="T11" fmla="*/ 174625 h 690"/>
                <a:gd name="T12" fmla="*/ 909638 w 683"/>
                <a:gd name="T13" fmla="*/ 1095375 h 69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83" h="690">
                  <a:moveTo>
                    <a:pt x="573" y="690"/>
                  </a:moveTo>
                  <a:lnTo>
                    <a:pt x="683" y="690"/>
                  </a:lnTo>
                  <a:lnTo>
                    <a:pt x="683" y="0"/>
                  </a:lnTo>
                  <a:lnTo>
                    <a:pt x="0" y="0"/>
                  </a:lnTo>
                  <a:lnTo>
                    <a:pt x="0" y="110"/>
                  </a:lnTo>
                  <a:lnTo>
                    <a:pt x="573" y="110"/>
                  </a:lnTo>
                  <a:lnTo>
                    <a:pt x="573" y="69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5318" name="Rectangle 1493"/>
            <p:cNvSpPr>
              <a:spLocks noChangeArrowheads="1"/>
            </p:cNvSpPr>
            <p:nvPr/>
          </p:nvSpPr>
          <p:spPr bwMode="auto">
            <a:xfrm>
              <a:off x="6837363" y="3768270"/>
              <a:ext cx="100013" cy="153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G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5319" name="Rectangle 1494"/>
            <p:cNvSpPr>
              <a:spLocks noChangeArrowheads="1"/>
            </p:cNvSpPr>
            <p:nvPr/>
          </p:nvSpPr>
          <p:spPr bwMode="auto">
            <a:xfrm>
              <a:off x="6937375" y="3768270"/>
              <a:ext cx="77788" cy="153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P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5320" name="Rectangle 1495"/>
            <p:cNvSpPr>
              <a:spLocks noChangeArrowheads="1"/>
            </p:cNvSpPr>
            <p:nvPr/>
          </p:nvSpPr>
          <p:spPr bwMode="auto">
            <a:xfrm>
              <a:off x="6999288" y="3768270"/>
              <a:ext cx="49213" cy="153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I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5321" name="Rectangle 1496"/>
            <p:cNvSpPr>
              <a:spLocks noChangeArrowheads="1"/>
            </p:cNvSpPr>
            <p:nvPr/>
          </p:nvSpPr>
          <p:spPr bwMode="auto">
            <a:xfrm>
              <a:off x="7037388" y="3768270"/>
              <a:ext cx="100013" cy="153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O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5322" name="Rectangle 1497"/>
            <p:cNvSpPr>
              <a:spLocks noChangeArrowheads="1"/>
            </p:cNvSpPr>
            <p:nvPr/>
          </p:nvSpPr>
          <p:spPr bwMode="auto">
            <a:xfrm>
              <a:off x="7137400" y="3768270"/>
              <a:ext cx="31750" cy="153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 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5323" name="Rectangle 1498"/>
            <p:cNvSpPr>
              <a:spLocks noChangeArrowheads="1"/>
            </p:cNvSpPr>
            <p:nvPr/>
          </p:nvSpPr>
          <p:spPr bwMode="auto">
            <a:xfrm>
              <a:off x="7161213" y="3768270"/>
              <a:ext cx="77788" cy="153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P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5324" name="Rectangle 1499"/>
            <p:cNvSpPr>
              <a:spLocks noChangeArrowheads="1"/>
            </p:cNvSpPr>
            <p:nvPr/>
          </p:nvSpPr>
          <p:spPr bwMode="auto">
            <a:xfrm>
              <a:off x="7237413" y="3768270"/>
              <a:ext cx="63500" cy="153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o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5325" name="Rectangle 1500"/>
            <p:cNvSpPr>
              <a:spLocks noChangeArrowheads="1"/>
            </p:cNvSpPr>
            <p:nvPr/>
          </p:nvSpPr>
          <p:spPr bwMode="auto">
            <a:xfrm>
              <a:off x="7299325" y="3768270"/>
              <a:ext cx="57150" cy="153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r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5326" name="Rectangle 1501"/>
            <p:cNvSpPr>
              <a:spLocks noChangeArrowheads="1"/>
            </p:cNvSpPr>
            <p:nvPr/>
          </p:nvSpPr>
          <p:spPr bwMode="auto">
            <a:xfrm>
              <a:off x="7335838" y="3768270"/>
              <a:ext cx="42863" cy="153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t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5327" name="Rectangle 1502"/>
            <p:cNvSpPr>
              <a:spLocks noChangeArrowheads="1"/>
            </p:cNvSpPr>
            <p:nvPr/>
          </p:nvSpPr>
          <p:spPr bwMode="auto">
            <a:xfrm>
              <a:off x="7373938" y="3768270"/>
              <a:ext cx="31750" cy="153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 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5328" name="Rectangle 1503"/>
            <p:cNvSpPr>
              <a:spLocks noChangeArrowheads="1"/>
            </p:cNvSpPr>
            <p:nvPr/>
          </p:nvSpPr>
          <p:spPr bwMode="auto">
            <a:xfrm>
              <a:off x="7399338" y="3768270"/>
              <a:ext cx="63500" cy="153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9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5329" name="Rectangle 1504"/>
            <p:cNvSpPr>
              <a:spLocks noChangeArrowheads="1"/>
            </p:cNvSpPr>
            <p:nvPr/>
          </p:nvSpPr>
          <p:spPr bwMode="auto">
            <a:xfrm>
              <a:off x="6775450" y="3992107"/>
              <a:ext cx="623888" cy="398463"/>
            </a:xfrm>
            <a:prstGeom prst="rect">
              <a:avLst/>
            </a:prstGeom>
            <a:solidFill>
              <a:srgbClr val="FF9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5330" name="Rectangle 1505"/>
            <p:cNvSpPr>
              <a:spLocks noChangeArrowheads="1"/>
            </p:cNvSpPr>
            <p:nvPr/>
          </p:nvSpPr>
          <p:spPr bwMode="auto">
            <a:xfrm>
              <a:off x="6781800" y="3998457"/>
              <a:ext cx="611188" cy="385763"/>
            </a:xfrm>
            <a:prstGeom prst="rect">
              <a:avLst/>
            </a:prstGeom>
            <a:noFill/>
            <a:ln w="127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5331" name="Line 1506"/>
            <p:cNvSpPr>
              <a:spLocks noChangeShapeType="1"/>
            </p:cNvSpPr>
            <p:nvPr/>
          </p:nvSpPr>
          <p:spPr bwMode="auto">
            <a:xfrm>
              <a:off x="6465888" y="4179432"/>
              <a:ext cx="274320" cy="0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 type="triangle" w="med" len="sm"/>
              <a:tailEnd type="triangle" w="med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5332" name="Line 1509"/>
            <p:cNvSpPr>
              <a:spLocks noChangeShapeType="1"/>
            </p:cNvSpPr>
            <p:nvPr/>
          </p:nvSpPr>
          <p:spPr bwMode="auto">
            <a:xfrm>
              <a:off x="6465888" y="3830182"/>
              <a:ext cx="274320" cy="0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 type="triangle" w="med" len="sm"/>
              <a:tailEnd type="triangle" w="med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5333" name="Line 1512"/>
            <p:cNvSpPr>
              <a:spLocks noChangeShapeType="1"/>
            </p:cNvSpPr>
            <p:nvPr/>
          </p:nvSpPr>
          <p:spPr bwMode="auto">
            <a:xfrm>
              <a:off x="6465888" y="4514395"/>
              <a:ext cx="274320" cy="0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 type="triangle" w="med" len="sm"/>
              <a:tailEnd type="triangle" w="med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5334" name="Line 1515"/>
            <p:cNvSpPr>
              <a:spLocks noChangeShapeType="1"/>
            </p:cNvSpPr>
            <p:nvPr/>
          </p:nvSpPr>
          <p:spPr bwMode="auto">
            <a:xfrm>
              <a:off x="6465888" y="4750932"/>
              <a:ext cx="274320" cy="0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 type="triangle" w="med" len="sm"/>
              <a:tailEnd type="triangle" w="med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5335" name="Rectangle 1518"/>
            <p:cNvSpPr>
              <a:spLocks noChangeArrowheads="1"/>
            </p:cNvSpPr>
            <p:nvPr/>
          </p:nvSpPr>
          <p:spPr bwMode="auto">
            <a:xfrm>
              <a:off x="6775450" y="4663620"/>
              <a:ext cx="623888" cy="161925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5336" name="Rectangle 1519"/>
            <p:cNvSpPr>
              <a:spLocks noChangeArrowheads="1"/>
            </p:cNvSpPr>
            <p:nvPr/>
          </p:nvSpPr>
          <p:spPr bwMode="auto">
            <a:xfrm>
              <a:off x="6781800" y="4669970"/>
              <a:ext cx="611188" cy="149225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5337" name="Rectangle 1520"/>
            <p:cNvSpPr>
              <a:spLocks noChangeArrowheads="1"/>
            </p:cNvSpPr>
            <p:nvPr/>
          </p:nvSpPr>
          <p:spPr bwMode="auto">
            <a:xfrm>
              <a:off x="6888163" y="4663620"/>
              <a:ext cx="93663" cy="153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A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5338" name="Rectangle 1521"/>
            <p:cNvSpPr>
              <a:spLocks noChangeArrowheads="1"/>
            </p:cNvSpPr>
            <p:nvPr/>
          </p:nvSpPr>
          <p:spPr bwMode="auto">
            <a:xfrm>
              <a:off x="6975475" y="4663620"/>
              <a:ext cx="93663" cy="153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D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5339" name="Rectangle 1522"/>
            <p:cNvSpPr>
              <a:spLocks noChangeArrowheads="1"/>
            </p:cNvSpPr>
            <p:nvPr/>
          </p:nvSpPr>
          <p:spPr bwMode="auto">
            <a:xfrm>
              <a:off x="7062788" y="4663620"/>
              <a:ext cx="93663" cy="153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C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5340" name="Rectangle 1523"/>
            <p:cNvSpPr>
              <a:spLocks noChangeArrowheads="1"/>
            </p:cNvSpPr>
            <p:nvPr/>
          </p:nvSpPr>
          <p:spPr bwMode="auto">
            <a:xfrm>
              <a:off x="7150100" y="4663620"/>
              <a:ext cx="63500" cy="153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1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5341" name="Rectangle 1524"/>
            <p:cNvSpPr>
              <a:spLocks noChangeArrowheads="1"/>
            </p:cNvSpPr>
            <p:nvPr/>
          </p:nvSpPr>
          <p:spPr bwMode="auto">
            <a:xfrm>
              <a:off x="7212013" y="4663620"/>
              <a:ext cx="63500" cy="153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4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5342" name="Line 1525"/>
            <p:cNvSpPr>
              <a:spLocks noChangeShapeType="1"/>
            </p:cNvSpPr>
            <p:nvPr/>
          </p:nvSpPr>
          <p:spPr bwMode="auto">
            <a:xfrm>
              <a:off x="7859713" y="4030207"/>
              <a:ext cx="149225" cy="0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5343" name="Line 1526"/>
            <p:cNvSpPr>
              <a:spLocks noChangeShapeType="1"/>
            </p:cNvSpPr>
            <p:nvPr/>
          </p:nvSpPr>
          <p:spPr bwMode="auto">
            <a:xfrm>
              <a:off x="7859713" y="4141332"/>
              <a:ext cx="149225" cy="0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5344" name="Line 1527"/>
            <p:cNvSpPr>
              <a:spLocks noChangeShapeType="1"/>
            </p:cNvSpPr>
            <p:nvPr/>
          </p:nvSpPr>
          <p:spPr bwMode="auto">
            <a:xfrm>
              <a:off x="7859713" y="4254045"/>
              <a:ext cx="149225" cy="0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5345" name="Line 1528"/>
            <p:cNvSpPr>
              <a:spLocks noChangeShapeType="1"/>
            </p:cNvSpPr>
            <p:nvPr/>
          </p:nvSpPr>
          <p:spPr bwMode="auto">
            <a:xfrm>
              <a:off x="7859713" y="4365170"/>
              <a:ext cx="149225" cy="0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5346" name="Line 1529"/>
            <p:cNvSpPr>
              <a:spLocks noChangeShapeType="1"/>
            </p:cNvSpPr>
            <p:nvPr/>
          </p:nvSpPr>
          <p:spPr bwMode="auto">
            <a:xfrm>
              <a:off x="7859713" y="4477882"/>
              <a:ext cx="149225" cy="0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5347" name="Line 1530"/>
            <p:cNvSpPr>
              <a:spLocks noChangeShapeType="1"/>
            </p:cNvSpPr>
            <p:nvPr/>
          </p:nvSpPr>
          <p:spPr bwMode="auto">
            <a:xfrm>
              <a:off x="7859713" y="4589007"/>
              <a:ext cx="149225" cy="0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5348" name="Line 1531"/>
            <p:cNvSpPr>
              <a:spLocks noChangeShapeType="1"/>
            </p:cNvSpPr>
            <p:nvPr/>
          </p:nvSpPr>
          <p:spPr bwMode="auto">
            <a:xfrm>
              <a:off x="7859713" y="4689020"/>
              <a:ext cx="149225" cy="0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5349" name="Line 1532"/>
            <p:cNvSpPr>
              <a:spLocks noChangeShapeType="1"/>
            </p:cNvSpPr>
            <p:nvPr/>
          </p:nvSpPr>
          <p:spPr bwMode="auto">
            <a:xfrm>
              <a:off x="7859713" y="4801732"/>
              <a:ext cx="149225" cy="0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5350" name="Rectangle 1533"/>
            <p:cNvSpPr>
              <a:spLocks noChangeArrowheads="1"/>
            </p:cNvSpPr>
            <p:nvPr/>
          </p:nvSpPr>
          <p:spPr bwMode="auto">
            <a:xfrm>
              <a:off x="6911975" y="4079420"/>
              <a:ext cx="57150" cy="153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e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5351" name="Rectangle 1534"/>
            <p:cNvSpPr>
              <a:spLocks noChangeArrowheads="1"/>
            </p:cNvSpPr>
            <p:nvPr/>
          </p:nvSpPr>
          <p:spPr bwMode="auto">
            <a:xfrm>
              <a:off x="6962775" y="4079420"/>
              <a:ext cx="93663" cy="153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U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5352" name="Rectangle 1535"/>
            <p:cNvSpPr>
              <a:spLocks noChangeArrowheads="1"/>
            </p:cNvSpPr>
            <p:nvPr/>
          </p:nvSpPr>
          <p:spPr bwMode="auto">
            <a:xfrm>
              <a:off x="7050088" y="4079420"/>
              <a:ext cx="69850" cy="153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S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5353" name="Rectangle 1536"/>
            <p:cNvSpPr>
              <a:spLocks noChangeArrowheads="1"/>
            </p:cNvSpPr>
            <p:nvPr/>
          </p:nvSpPr>
          <p:spPr bwMode="auto">
            <a:xfrm>
              <a:off x="7124700" y="4079420"/>
              <a:ext cx="93663" cy="153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C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5354" name="Rectangle 1537"/>
            <p:cNvSpPr>
              <a:spLocks noChangeArrowheads="1"/>
            </p:cNvSpPr>
            <p:nvPr/>
          </p:nvSpPr>
          <p:spPr bwMode="auto">
            <a:xfrm>
              <a:off x="7199313" y="4079420"/>
              <a:ext cx="49213" cy="153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I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5355" name="Line 1538"/>
            <p:cNvSpPr>
              <a:spLocks noChangeShapeType="1"/>
            </p:cNvSpPr>
            <p:nvPr/>
          </p:nvSpPr>
          <p:spPr bwMode="auto">
            <a:xfrm>
              <a:off x="7473950" y="4477882"/>
              <a:ext cx="136525" cy="0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5356" name="Freeform 1539"/>
            <p:cNvSpPr>
              <a:spLocks/>
            </p:cNvSpPr>
            <p:nvPr/>
          </p:nvSpPr>
          <p:spPr bwMode="auto">
            <a:xfrm>
              <a:off x="7410450" y="4439782"/>
              <a:ext cx="87313" cy="63500"/>
            </a:xfrm>
            <a:custGeom>
              <a:avLst/>
              <a:gdLst>
                <a:gd name="T0" fmla="*/ 63500 w 55"/>
                <a:gd name="T1" fmla="*/ 38100 h 40"/>
                <a:gd name="T2" fmla="*/ 87313 w 55"/>
                <a:gd name="T3" fmla="*/ 63500 h 40"/>
                <a:gd name="T4" fmla="*/ 0 w 55"/>
                <a:gd name="T5" fmla="*/ 38100 h 40"/>
                <a:gd name="T6" fmla="*/ 87313 w 55"/>
                <a:gd name="T7" fmla="*/ 0 h 40"/>
                <a:gd name="T8" fmla="*/ 63500 w 55"/>
                <a:gd name="T9" fmla="*/ 38100 h 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5" h="40">
                  <a:moveTo>
                    <a:pt x="40" y="24"/>
                  </a:moveTo>
                  <a:lnTo>
                    <a:pt x="55" y="40"/>
                  </a:lnTo>
                  <a:lnTo>
                    <a:pt x="0" y="24"/>
                  </a:lnTo>
                  <a:lnTo>
                    <a:pt x="55" y="0"/>
                  </a:lnTo>
                  <a:lnTo>
                    <a:pt x="40" y="24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5357" name="Freeform 1540"/>
            <p:cNvSpPr>
              <a:spLocks/>
            </p:cNvSpPr>
            <p:nvPr/>
          </p:nvSpPr>
          <p:spPr bwMode="auto">
            <a:xfrm>
              <a:off x="7585075" y="4439782"/>
              <a:ext cx="87313" cy="63500"/>
            </a:xfrm>
            <a:custGeom>
              <a:avLst/>
              <a:gdLst>
                <a:gd name="T0" fmla="*/ 25400 w 55"/>
                <a:gd name="T1" fmla="*/ 38100 h 40"/>
                <a:gd name="T2" fmla="*/ 0 w 55"/>
                <a:gd name="T3" fmla="*/ 0 h 40"/>
                <a:gd name="T4" fmla="*/ 87313 w 55"/>
                <a:gd name="T5" fmla="*/ 38100 h 40"/>
                <a:gd name="T6" fmla="*/ 0 w 55"/>
                <a:gd name="T7" fmla="*/ 63500 h 40"/>
                <a:gd name="T8" fmla="*/ 25400 w 55"/>
                <a:gd name="T9" fmla="*/ 38100 h 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5" h="40">
                  <a:moveTo>
                    <a:pt x="16" y="24"/>
                  </a:moveTo>
                  <a:lnTo>
                    <a:pt x="0" y="0"/>
                  </a:lnTo>
                  <a:lnTo>
                    <a:pt x="55" y="24"/>
                  </a:lnTo>
                  <a:lnTo>
                    <a:pt x="0" y="40"/>
                  </a:lnTo>
                  <a:lnTo>
                    <a:pt x="16" y="24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5358" name="Line 1541"/>
            <p:cNvSpPr>
              <a:spLocks noChangeShapeType="1"/>
            </p:cNvSpPr>
            <p:nvPr/>
          </p:nvSpPr>
          <p:spPr bwMode="auto">
            <a:xfrm>
              <a:off x="7473950" y="4589007"/>
              <a:ext cx="136525" cy="0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5359" name="Freeform 1542"/>
            <p:cNvSpPr>
              <a:spLocks/>
            </p:cNvSpPr>
            <p:nvPr/>
          </p:nvSpPr>
          <p:spPr bwMode="auto">
            <a:xfrm>
              <a:off x="7410450" y="4552495"/>
              <a:ext cx="87313" cy="61913"/>
            </a:xfrm>
            <a:custGeom>
              <a:avLst/>
              <a:gdLst>
                <a:gd name="T0" fmla="*/ 63500 w 55"/>
                <a:gd name="T1" fmla="*/ 36513 h 39"/>
                <a:gd name="T2" fmla="*/ 87313 w 55"/>
                <a:gd name="T3" fmla="*/ 61913 h 39"/>
                <a:gd name="T4" fmla="*/ 0 w 55"/>
                <a:gd name="T5" fmla="*/ 36513 h 39"/>
                <a:gd name="T6" fmla="*/ 87313 w 55"/>
                <a:gd name="T7" fmla="*/ 0 h 39"/>
                <a:gd name="T8" fmla="*/ 63500 w 55"/>
                <a:gd name="T9" fmla="*/ 36513 h 3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5" h="39">
                  <a:moveTo>
                    <a:pt x="40" y="23"/>
                  </a:moveTo>
                  <a:lnTo>
                    <a:pt x="55" y="39"/>
                  </a:lnTo>
                  <a:lnTo>
                    <a:pt x="0" y="23"/>
                  </a:lnTo>
                  <a:lnTo>
                    <a:pt x="55" y="0"/>
                  </a:lnTo>
                  <a:lnTo>
                    <a:pt x="40" y="23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5360" name="Freeform 1543"/>
            <p:cNvSpPr>
              <a:spLocks/>
            </p:cNvSpPr>
            <p:nvPr/>
          </p:nvSpPr>
          <p:spPr bwMode="auto">
            <a:xfrm>
              <a:off x="7585075" y="4552495"/>
              <a:ext cx="87313" cy="61913"/>
            </a:xfrm>
            <a:custGeom>
              <a:avLst/>
              <a:gdLst>
                <a:gd name="T0" fmla="*/ 25400 w 55"/>
                <a:gd name="T1" fmla="*/ 36513 h 39"/>
                <a:gd name="T2" fmla="*/ 0 w 55"/>
                <a:gd name="T3" fmla="*/ 0 h 39"/>
                <a:gd name="T4" fmla="*/ 87313 w 55"/>
                <a:gd name="T5" fmla="*/ 36513 h 39"/>
                <a:gd name="T6" fmla="*/ 0 w 55"/>
                <a:gd name="T7" fmla="*/ 61913 h 39"/>
                <a:gd name="T8" fmla="*/ 25400 w 55"/>
                <a:gd name="T9" fmla="*/ 36513 h 3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5" h="39">
                  <a:moveTo>
                    <a:pt x="16" y="23"/>
                  </a:moveTo>
                  <a:lnTo>
                    <a:pt x="0" y="0"/>
                  </a:lnTo>
                  <a:lnTo>
                    <a:pt x="55" y="23"/>
                  </a:lnTo>
                  <a:lnTo>
                    <a:pt x="0" y="39"/>
                  </a:lnTo>
                  <a:lnTo>
                    <a:pt x="16" y="23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5361" name="Line 1544"/>
            <p:cNvSpPr>
              <a:spLocks noChangeShapeType="1"/>
            </p:cNvSpPr>
            <p:nvPr/>
          </p:nvSpPr>
          <p:spPr bwMode="auto">
            <a:xfrm>
              <a:off x="7473950" y="4030207"/>
              <a:ext cx="136525" cy="0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5362" name="Freeform 1545"/>
            <p:cNvSpPr>
              <a:spLocks/>
            </p:cNvSpPr>
            <p:nvPr/>
          </p:nvSpPr>
          <p:spPr bwMode="auto">
            <a:xfrm>
              <a:off x="7410450" y="4004807"/>
              <a:ext cx="87313" cy="61913"/>
            </a:xfrm>
            <a:custGeom>
              <a:avLst/>
              <a:gdLst>
                <a:gd name="T0" fmla="*/ 63500 w 55"/>
                <a:gd name="T1" fmla="*/ 25400 h 39"/>
                <a:gd name="T2" fmla="*/ 87313 w 55"/>
                <a:gd name="T3" fmla="*/ 61913 h 39"/>
                <a:gd name="T4" fmla="*/ 0 w 55"/>
                <a:gd name="T5" fmla="*/ 25400 h 39"/>
                <a:gd name="T6" fmla="*/ 87313 w 55"/>
                <a:gd name="T7" fmla="*/ 0 h 39"/>
                <a:gd name="T8" fmla="*/ 63500 w 55"/>
                <a:gd name="T9" fmla="*/ 25400 h 3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5" h="39">
                  <a:moveTo>
                    <a:pt x="40" y="16"/>
                  </a:moveTo>
                  <a:lnTo>
                    <a:pt x="55" y="39"/>
                  </a:lnTo>
                  <a:lnTo>
                    <a:pt x="0" y="16"/>
                  </a:lnTo>
                  <a:lnTo>
                    <a:pt x="55" y="0"/>
                  </a:lnTo>
                  <a:lnTo>
                    <a:pt x="40" y="16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5363" name="Freeform 1546"/>
            <p:cNvSpPr>
              <a:spLocks/>
            </p:cNvSpPr>
            <p:nvPr/>
          </p:nvSpPr>
          <p:spPr bwMode="auto">
            <a:xfrm>
              <a:off x="7585075" y="4004807"/>
              <a:ext cx="87313" cy="61913"/>
            </a:xfrm>
            <a:custGeom>
              <a:avLst/>
              <a:gdLst>
                <a:gd name="T0" fmla="*/ 25400 w 55"/>
                <a:gd name="T1" fmla="*/ 25400 h 39"/>
                <a:gd name="T2" fmla="*/ 0 w 55"/>
                <a:gd name="T3" fmla="*/ 0 h 39"/>
                <a:gd name="T4" fmla="*/ 87313 w 55"/>
                <a:gd name="T5" fmla="*/ 25400 h 39"/>
                <a:gd name="T6" fmla="*/ 0 w 55"/>
                <a:gd name="T7" fmla="*/ 61913 h 39"/>
                <a:gd name="T8" fmla="*/ 25400 w 55"/>
                <a:gd name="T9" fmla="*/ 25400 h 3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5" h="39">
                  <a:moveTo>
                    <a:pt x="16" y="16"/>
                  </a:moveTo>
                  <a:lnTo>
                    <a:pt x="0" y="0"/>
                  </a:lnTo>
                  <a:lnTo>
                    <a:pt x="55" y="16"/>
                  </a:lnTo>
                  <a:lnTo>
                    <a:pt x="0" y="39"/>
                  </a:lnTo>
                  <a:lnTo>
                    <a:pt x="16" y="16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5364" name="Line 1547"/>
            <p:cNvSpPr>
              <a:spLocks noChangeShapeType="1"/>
            </p:cNvSpPr>
            <p:nvPr/>
          </p:nvSpPr>
          <p:spPr bwMode="auto">
            <a:xfrm>
              <a:off x="7473950" y="4141332"/>
              <a:ext cx="136525" cy="0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5365" name="Freeform 1548"/>
            <p:cNvSpPr>
              <a:spLocks/>
            </p:cNvSpPr>
            <p:nvPr/>
          </p:nvSpPr>
          <p:spPr bwMode="auto">
            <a:xfrm>
              <a:off x="7410450" y="4115932"/>
              <a:ext cx="87313" cy="63500"/>
            </a:xfrm>
            <a:custGeom>
              <a:avLst/>
              <a:gdLst>
                <a:gd name="T0" fmla="*/ 63500 w 55"/>
                <a:gd name="T1" fmla="*/ 25400 h 40"/>
                <a:gd name="T2" fmla="*/ 87313 w 55"/>
                <a:gd name="T3" fmla="*/ 63500 h 40"/>
                <a:gd name="T4" fmla="*/ 0 w 55"/>
                <a:gd name="T5" fmla="*/ 25400 h 40"/>
                <a:gd name="T6" fmla="*/ 87313 w 55"/>
                <a:gd name="T7" fmla="*/ 0 h 40"/>
                <a:gd name="T8" fmla="*/ 63500 w 55"/>
                <a:gd name="T9" fmla="*/ 25400 h 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5" h="40">
                  <a:moveTo>
                    <a:pt x="40" y="16"/>
                  </a:moveTo>
                  <a:lnTo>
                    <a:pt x="55" y="40"/>
                  </a:lnTo>
                  <a:lnTo>
                    <a:pt x="0" y="16"/>
                  </a:lnTo>
                  <a:lnTo>
                    <a:pt x="55" y="0"/>
                  </a:lnTo>
                  <a:lnTo>
                    <a:pt x="40" y="16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5366" name="Freeform 1549"/>
            <p:cNvSpPr>
              <a:spLocks/>
            </p:cNvSpPr>
            <p:nvPr/>
          </p:nvSpPr>
          <p:spPr bwMode="auto">
            <a:xfrm>
              <a:off x="7585075" y="4115932"/>
              <a:ext cx="87313" cy="63500"/>
            </a:xfrm>
            <a:custGeom>
              <a:avLst/>
              <a:gdLst>
                <a:gd name="T0" fmla="*/ 25400 w 55"/>
                <a:gd name="T1" fmla="*/ 25400 h 40"/>
                <a:gd name="T2" fmla="*/ 0 w 55"/>
                <a:gd name="T3" fmla="*/ 0 h 40"/>
                <a:gd name="T4" fmla="*/ 87313 w 55"/>
                <a:gd name="T5" fmla="*/ 25400 h 40"/>
                <a:gd name="T6" fmla="*/ 0 w 55"/>
                <a:gd name="T7" fmla="*/ 63500 h 40"/>
                <a:gd name="T8" fmla="*/ 25400 w 55"/>
                <a:gd name="T9" fmla="*/ 25400 h 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5" h="40">
                  <a:moveTo>
                    <a:pt x="16" y="16"/>
                  </a:moveTo>
                  <a:lnTo>
                    <a:pt x="0" y="0"/>
                  </a:lnTo>
                  <a:lnTo>
                    <a:pt x="55" y="16"/>
                  </a:lnTo>
                  <a:lnTo>
                    <a:pt x="0" y="40"/>
                  </a:lnTo>
                  <a:lnTo>
                    <a:pt x="16" y="16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5367" name="Line 1550"/>
            <p:cNvSpPr>
              <a:spLocks noChangeShapeType="1"/>
            </p:cNvSpPr>
            <p:nvPr/>
          </p:nvSpPr>
          <p:spPr bwMode="auto">
            <a:xfrm>
              <a:off x="7473950" y="4254045"/>
              <a:ext cx="136525" cy="0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5368" name="Freeform 1551"/>
            <p:cNvSpPr>
              <a:spLocks/>
            </p:cNvSpPr>
            <p:nvPr/>
          </p:nvSpPr>
          <p:spPr bwMode="auto">
            <a:xfrm>
              <a:off x="7410450" y="4215945"/>
              <a:ext cx="87313" cy="61913"/>
            </a:xfrm>
            <a:custGeom>
              <a:avLst/>
              <a:gdLst>
                <a:gd name="T0" fmla="*/ 63500 w 55"/>
                <a:gd name="T1" fmla="*/ 38100 h 39"/>
                <a:gd name="T2" fmla="*/ 87313 w 55"/>
                <a:gd name="T3" fmla="*/ 61913 h 39"/>
                <a:gd name="T4" fmla="*/ 0 w 55"/>
                <a:gd name="T5" fmla="*/ 38100 h 39"/>
                <a:gd name="T6" fmla="*/ 87313 w 55"/>
                <a:gd name="T7" fmla="*/ 0 h 39"/>
                <a:gd name="T8" fmla="*/ 63500 w 55"/>
                <a:gd name="T9" fmla="*/ 38100 h 3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5" h="39">
                  <a:moveTo>
                    <a:pt x="40" y="24"/>
                  </a:moveTo>
                  <a:lnTo>
                    <a:pt x="55" y="39"/>
                  </a:lnTo>
                  <a:lnTo>
                    <a:pt x="0" y="24"/>
                  </a:lnTo>
                  <a:lnTo>
                    <a:pt x="55" y="0"/>
                  </a:lnTo>
                  <a:lnTo>
                    <a:pt x="40" y="24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5369" name="Freeform 1552"/>
            <p:cNvSpPr>
              <a:spLocks/>
            </p:cNvSpPr>
            <p:nvPr/>
          </p:nvSpPr>
          <p:spPr bwMode="auto">
            <a:xfrm>
              <a:off x="7585075" y="4215945"/>
              <a:ext cx="87313" cy="61913"/>
            </a:xfrm>
            <a:custGeom>
              <a:avLst/>
              <a:gdLst>
                <a:gd name="T0" fmla="*/ 25400 w 55"/>
                <a:gd name="T1" fmla="*/ 38100 h 39"/>
                <a:gd name="T2" fmla="*/ 0 w 55"/>
                <a:gd name="T3" fmla="*/ 0 h 39"/>
                <a:gd name="T4" fmla="*/ 87313 w 55"/>
                <a:gd name="T5" fmla="*/ 38100 h 39"/>
                <a:gd name="T6" fmla="*/ 0 w 55"/>
                <a:gd name="T7" fmla="*/ 61913 h 39"/>
                <a:gd name="T8" fmla="*/ 25400 w 55"/>
                <a:gd name="T9" fmla="*/ 38100 h 3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5" h="39">
                  <a:moveTo>
                    <a:pt x="16" y="24"/>
                  </a:moveTo>
                  <a:lnTo>
                    <a:pt x="0" y="0"/>
                  </a:lnTo>
                  <a:lnTo>
                    <a:pt x="55" y="24"/>
                  </a:lnTo>
                  <a:lnTo>
                    <a:pt x="0" y="39"/>
                  </a:lnTo>
                  <a:lnTo>
                    <a:pt x="16" y="24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5370" name="Line 1553"/>
            <p:cNvSpPr>
              <a:spLocks noChangeShapeType="1"/>
            </p:cNvSpPr>
            <p:nvPr/>
          </p:nvSpPr>
          <p:spPr bwMode="auto">
            <a:xfrm>
              <a:off x="7473950" y="4365170"/>
              <a:ext cx="136525" cy="0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5371" name="Freeform 1554"/>
            <p:cNvSpPr>
              <a:spLocks/>
            </p:cNvSpPr>
            <p:nvPr/>
          </p:nvSpPr>
          <p:spPr bwMode="auto">
            <a:xfrm>
              <a:off x="7410450" y="4328657"/>
              <a:ext cx="87313" cy="61913"/>
            </a:xfrm>
            <a:custGeom>
              <a:avLst/>
              <a:gdLst>
                <a:gd name="T0" fmla="*/ 63500 w 55"/>
                <a:gd name="T1" fmla="*/ 36513 h 39"/>
                <a:gd name="T2" fmla="*/ 87313 w 55"/>
                <a:gd name="T3" fmla="*/ 61913 h 39"/>
                <a:gd name="T4" fmla="*/ 0 w 55"/>
                <a:gd name="T5" fmla="*/ 36513 h 39"/>
                <a:gd name="T6" fmla="*/ 87313 w 55"/>
                <a:gd name="T7" fmla="*/ 0 h 39"/>
                <a:gd name="T8" fmla="*/ 63500 w 55"/>
                <a:gd name="T9" fmla="*/ 36513 h 3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5" h="39">
                  <a:moveTo>
                    <a:pt x="40" y="23"/>
                  </a:moveTo>
                  <a:lnTo>
                    <a:pt x="55" y="39"/>
                  </a:lnTo>
                  <a:lnTo>
                    <a:pt x="0" y="23"/>
                  </a:lnTo>
                  <a:lnTo>
                    <a:pt x="55" y="0"/>
                  </a:lnTo>
                  <a:lnTo>
                    <a:pt x="40" y="23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5372" name="Freeform 1555"/>
            <p:cNvSpPr>
              <a:spLocks/>
            </p:cNvSpPr>
            <p:nvPr/>
          </p:nvSpPr>
          <p:spPr bwMode="auto">
            <a:xfrm>
              <a:off x="7585075" y="4328657"/>
              <a:ext cx="87313" cy="61913"/>
            </a:xfrm>
            <a:custGeom>
              <a:avLst/>
              <a:gdLst>
                <a:gd name="T0" fmla="*/ 25400 w 55"/>
                <a:gd name="T1" fmla="*/ 36513 h 39"/>
                <a:gd name="T2" fmla="*/ 0 w 55"/>
                <a:gd name="T3" fmla="*/ 0 h 39"/>
                <a:gd name="T4" fmla="*/ 87313 w 55"/>
                <a:gd name="T5" fmla="*/ 36513 h 39"/>
                <a:gd name="T6" fmla="*/ 0 w 55"/>
                <a:gd name="T7" fmla="*/ 61913 h 39"/>
                <a:gd name="T8" fmla="*/ 25400 w 55"/>
                <a:gd name="T9" fmla="*/ 36513 h 3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5" h="39">
                  <a:moveTo>
                    <a:pt x="16" y="23"/>
                  </a:moveTo>
                  <a:lnTo>
                    <a:pt x="0" y="0"/>
                  </a:lnTo>
                  <a:lnTo>
                    <a:pt x="55" y="23"/>
                  </a:lnTo>
                  <a:lnTo>
                    <a:pt x="0" y="39"/>
                  </a:lnTo>
                  <a:lnTo>
                    <a:pt x="16" y="23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5373" name="Line 1556"/>
            <p:cNvSpPr>
              <a:spLocks noChangeShapeType="1"/>
            </p:cNvSpPr>
            <p:nvPr/>
          </p:nvSpPr>
          <p:spPr bwMode="auto">
            <a:xfrm>
              <a:off x="7473950" y="4801732"/>
              <a:ext cx="211138" cy="0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5374" name="Freeform 1557"/>
            <p:cNvSpPr>
              <a:spLocks/>
            </p:cNvSpPr>
            <p:nvPr/>
          </p:nvSpPr>
          <p:spPr bwMode="auto">
            <a:xfrm>
              <a:off x="7410450" y="4776332"/>
              <a:ext cx="87313" cy="61913"/>
            </a:xfrm>
            <a:custGeom>
              <a:avLst/>
              <a:gdLst>
                <a:gd name="T0" fmla="*/ 63500 w 55"/>
                <a:gd name="T1" fmla="*/ 25400 h 39"/>
                <a:gd name="T2" fmla="*/ 87313 w 55"/>
                <a:gd name="T3" fmla="*/ 61913 h 39"/>
                <a:gd name="T4" fmla="*/ 0 w 55"/>
                <a:gd name="T5" fmla="*/ 25400 h 39"/>
                <a:gd name="T6" fmla="*/ 87313 w 55"/>
                <a:gd name="T7" fmla="*/ 0 h 39"/>
                <a:gd name="T8" fmla="*/ 63500 w 55"/>
                <a:gd name="T9" fmla="*/ 25400 h 3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5" h="39">
                  <a:moveTo>
                    <a:pt x="40" y="16"/>
                  </a:moveTo>
                  <a:lnTo>
                    <a:pt x="55" y="39"/>
                  </a:lnTo>
                  <a:lnTo>
                    <a:pt x="0" y="16"/>
                  </a:lnTo>
                  <a:lnTo>
                    <a:pt x="55" y="0"/>
                  </a:lnTo>
                  <a:lnTo>
                    <a:pt x="40" y="16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5375" name="Line 1558"/>
            <p:cNvSpPr>
              <a:spLocks noChangeShapeType="1"/>
            </p:cNvSpPr>
            <p:nvPr/>
          </p:nvSpPr>
          <p:spPr bwMode="auto">
            <a:xfrm>
              <a:off x="7473950" y="4689020"/>
              <a:ext cx="211138" cy="0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5376" name="Freeform 1559"/>
            <p:cNvSpPr>
              <a:spLocks/>
            </p:cNvSpPr>
            <p:nvPr/>
          </p:nvSpPr>
          <p:spPr bwMode="auto">
            <a:xfrm>
              <a:off x="7410450" y="4663620"/>
              <a:ext cx="87313" cy="63500"/>
            </a:xfrm>
            <a:custGeom>
              <a:avLst/>
              <a:gdLst>
                <a:gd name="T0" fmla="*/ 63500 w 55"/>
                <a:gd name="T1" fmla="*/ 25400 h 40"/>
                <a:gd name="T2" fmla="*/ 87313 w 55"/>
                <a:gd name="T3" fmla="*/ 63500 h 40"/>
                <a:gd name="T4" fmla="*/ 0 w 55"/>
                <a:gd name="T5" fmla="*/ 25400 h 40"/>
                <a:gd name="T6" fmla="*/ 87313 w 55"/>
                <a:gd name="T7" fmla="*/ 0 h 40"/>
                <a:gd name="T8" fmla="*/ 63500 w 55"/>
                <a:gd name="T9" fmla="*/ 25400 h 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5" h="40">
                  <a:moveTo>
                    <a:pt x="40" y="16"/>
                  </a:moveTo>
                  <a:lnTo>
                    <a:pt x="55" y="40"/>
                  </a:lnTo>
                  <a:lnTo>
                    <a:pt x="0" y="16"/>
                  </a:lnTo>
                  <a:lnTo>
                    <a:pt x="55" y="0"/>
                  </a:lnTo>
                  <a:lnTo>
                    <a:pt x="40" y="16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5377" name="Freeform 1560"/>
            <p:cNvSpPr>
              <a:spLocks/>
            </p:cNvSpPr>
            <p:nvPr/>
          </p:nvSpPr>
          <p:spPr bwMode="auto">
            <a:xfrm>
              <a:off x="6775450" y="4900157"/>
              <a:ext cx="1084263" cy="935038"/>
            </a:xfrm>
            <a:custGeom>
              <a:avLst/>
              <a:gdLst>
                <a:gd name="T0" fmla="*/ 909638 w 683"/>
                <a:gd name="T1" fmla="*/ 935038 h 589"/>
                <a:gd name="T2" fmla="*/ 1084263 w 683"/>
                <a:gd name="T3" fmla="*/ 935038 h 589"/>
                <a:gd name="T4" fmla="*/ 1084263 w 683"/>
                <a:gd name="T5" fmla="*/ 0 h 589"/>
                <a:gd name="T6" fmla="*/ 0 w 683"/>
                <a:gd name="T7" fmla="*/ 0 h 589"/>
                <a:gd name="T8" fmla="*/ 0 w 683"/>
                <a:gd name="T9" fmla="*/ 174625 h 589"/>
                <a:gd name="T10" fmla="*/ 909638 w 683"/>
                <a:gd name="T11" fmla="*/ 174625 h 589"/>
                <a:gd name="T12" fmla="*/ 909638 w 683"/>
                <a:gd name="T13" fmla="*/ 935038 h 58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83" h="589">
                  <a:moveTo>
                    <a:pt x="573" y="589"/>
                  </a:moveTo>
                  <a:lnTo>
                    <a:pt x="683" y="589"/>
                  </a:lnTo>
                  <a:lnTo>
                    <a:pt x="683" y="0"/>
                  </a:lnTo>
                  <a:lnTo>
                    <a:pt x="0" y="0"/>
                  </a:lnTo>
                  <a:lnTo>
                    <a:pt x="0" y="110"/>
                  </a:lnTo>
                  <a:lnTo>
                    <a:pt x="573" y="110"/>
                  </a:lnTo>
                  <a:lnTo>
                    <a:pt x="573" y="589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5378" name="Freeform 1561"/>
            <p:cNvSpPr>
              <a:spLocks/>
            </p:cNvSpPr>
            <p:nvPr/>
          </p:nvSpPr>
          <p:spPr bwMode="auto">
            <a:xfrm>
              <a:off x="6775450" y="4900157"/>
              <a:ext cx="1084263" cy="935038"/>
            </a:xfrm>
            <a:custGeom>
              <a:avLst/>
              <a:gdLst>
                <a:gd name="T0" fmla="*/ 909638 w 683"/>
                <a:gd name="T1" fmla="*/ 935038 h 589"/>
                <a:gd name="T2" fmla="*/ 1084263 w 683"/>
                <a:gd name="T3" fmla="*/ 935038 h 589"/>
                <a:gd name="T4" fmla="*/ 1084263 w 683"/>
                <a:gd name="T5" fmla="*/ 0 h 589"/>
                <a:gd name="T6" fmla="*/ 0 w 683"/>
                <a:gd name="T7" fmla="*/ 0 h 589"/>
                <a:gd name="T8" fmla="*/ 0 w 683"/>
                <a:gd name="T9" fmla="*/ 174625 h 589"/>
                <a:gd name="T10" fmla="*/ 909638 w 683"/>
                <a:gd name="T11" fmla="*/ 174625 h 589"/>
                <a:gd name="T12" fmla="*/ 909638 w 683"/>
                <a:gd name="T13" fmla="*/ 935038 h 58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83" h="589">
                  <a:moveTo>
                    <a:pt x="573" y="589"/>
                  </a:moveTo>
                  <a:lnTo>
                    <a:pt x="683" y="589"/>
                  </a:lnTo>
                  <a:lnTo>
                    <a:pt x="683" y="0"/>
                  </a:lnTo>
                  <a:lnTo>
                    <a:pt x="0" y="0"/>
                  </a:lnTo>
                  <a:lnTo>
                    <a:pt x="0" y="110"/>
                  </a:lnTo>
                  <a:lnTo>
                    <a:pt x="573" y="110"/>
                  </a:lnTo>
                  <a:lnTo>
                    <a:pt x="573" y="589"/>
                  </a:lnTo>
                </a:path>
              </a:pathLst>
            </a:custGeom>
            <a:solidFill>
              <a:srgbClr val="66FF99"/>
            </a:solidFill>
            <a:ln w="1270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5379" name="Rectangle 1562"/>
            <p:cNvSpPr>
              <a:spLocks noChangeArrowheads="1"/>
            </p:cNvSpPr>
            <p:nvPr/>
          </p:nvSpPr>
          <p:spPr bwMode="auto">
            <a:xfrm>
              <a:off x="6837363" y="4900157"/>
              <a:ext cx="100013" cy="153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G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5380" name="Rectangle 1563"/>
            <p:cNvSpPr>
              <a:spLocks noChangeArrowheads="1"/>
            </p:cNvSpPr>
            <p:nvPr/>
          </p:nvSpPr>
          <p:spPr bwMode="auto">
            <a:xfrm>
              <a:off x="6937375" y="4900157"/>
              <a:ext cx="77788" cy="153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P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5381" name="Rectangle 1564"/>
            <p:cNvSpPr>
              <a:spLocks noChangeArrowheads="1"/>
            </p:cNvSpPr>
            <p:nvPr/>
          </p:nvSpPr>
          <p:spPr bwMode="auto">
            <a:xfrm>
              <a:off x="6999288" y="4900157"/>
              <a:ext cx="49213" cy="153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I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5382" name="Rectangle 1565"/>
            <p:cNvSpPr>
              <a:spLocks noChangeArrowheads="1"/>
            </p:cNvSpPr>
            <p:nvPr/>
          </p:nvSpPr>
          <p:spPr bwMode="auto">
            <a:xfrm>
              <a:off x="7037388" y="4900157"/>
              <a:ext cx="100013" cy="153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O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5383" name="Rectangle 1566"/>
            <p:cNvSpPr>
              <a:spLocks noChangeArrowheads="1"/>
            </p:cNvSpPr>
            <p:nvPr/>
          </p:nvSpPr>
          <p:spPr bwMode="auto">
            <a:xfrm>
              <a:off x="7137400" y="4900157"/>
              <a:ext cx="31750" cy="153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 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5384" name="Rectangle 1567"/>
            <p:cNvSpPr>
              <a:spLocks noChangeArrowheads="1"/>
            </p:cNvSpPr>
            <p:nvPr/>
          </p:nvSpPr>
          <p:spPr bwMode="auto">
            <a:xfrm>
              <a:off x="7161213" y="4900157"/>
              <a:ext cx="77788" cy="153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P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5385" name="Rectangle 1568"/>
            <p:cNvSpPr>
              <a:spLocks noChangeArrowheads="1"/>
            </p:cNvSpPr>
            <p:nvPr/>
          </p:nvSpPr>
          <p:spPr bwMode="auto">
            <a:xfrm>
              <a:off x="7237413" y="4900157"/>
              <a:ext cx="63500" cy="153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o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5386" name="Rectangle 1569"/>
            <p:cNvSpPr>
              <a:spLocks noChangeArrowheads="1"/>
            </p:cNvSpPr>
            <p:nvPr/>
          </p:nvSpPr>
          <p:spPr bwMode="auto">
            <a:xfrm>
              <a:off x="7299325" y="4900157"/>
              <a:ext cx="57150" cy="153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r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5387" name="Rectangle 1570"/>
            <p:cNvSpPr>
              <a:spLocks noChangeArrowheads="1"/>
            </p:cNvSpPr>
            <p:nvPr/>
          </p:nvSpPr>
          <p:spPr bwMode="auto">
            <a:xfrm>
              <a:off x="7335838" y="4900157"/>
              <a:ext cx="42863" cy="153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t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5388" name="Rectangle 1571"/>
            <p:cNvSpPr>
              <a:spLocks noChangeArrowheads="1"/>
            </p:cNvSpPr>
            <p:nvPr/>
          </p:nvSpPr>
          <p:spPr bwMode="auto">
            <a:xfrm>
              <a:off x="7373938" y="4900157"/>
              <a:ext cx="31750" cy="153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 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5389" name="Rectangle 1572"/>
            <p:cNvSpPr>
              <a:spLocks noChangeArrowheads="1"/>
            </p:cNvSpPr>
            <p:nvPr/>
          </p:nvSpPr>
          <p:spPr bwMode="auto">
            <a:xfrm>
              <a:off x="7399338" y="4900157"/>
              <a:ext cx="63500" cy="153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1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5390" name="Rectangle 1573"/>
            <p:cNvSpPr>
              <a:spLocks noChangeArrowheads="1"/>
            </p:cNvSpPr>
            <p:nvPr/>
          </p:nvSpPr>
          <p:spPr bwMode="auto">
            <a:xfrm>
              <a:off x="7461250" y="4900157"/>
              <a:ext cx="63500" cy="153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0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5391" name="Rectangle 1574"/>
            <p:cNvSpPr>
              <a:spLocks noChangeArrowheads="1"/>
            </p:cNvSpPr>
            <p:nvPr/>
          </p:nvSpPr>
          <p:spPr bwMode="auto">
            <a:xfrm>
              <a:off x="6775450" y="5336720"/>
              <a:ext cx="623888" cy="398463"/>
            </a:xfrm>
            <a:prstGeom prst="rect">
              <a:avLst/>
            </a:prstGeom>
            <a:solidFill>
              <a:srgbClr val="FF9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5392" name="Rectangle 1575"/>
            <p:cNvSpPr>
              <a:spLocks noChangeArrowheads="1"/>
            </p:cNvSpPr>
            <p:nvPr/>
          </p:nvSpPr>
          <p:spPr bwMode="auto">
            <a:xfrm>
              <a:off x="6781800" y="5343070"/>
              <a:ext cx="611188" cy="385763"/>
            </a:xfrm>
            <a:prstGeom prst="rect">
              <a:avLst/>
            </a:prstGeom>
            <a:noFill/>
            <a:ln w="127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5393" name="Line 1576"/>
            <p:cNvSpPr>
              <a:spLocks noChangeShapeType="1"/>
            </p:cNvSpPr>
            <p:nvPr/>
          </p:nvSpPr>
          <p:spPr bwMode="auto">
            <a:xfrm>
              <a:off x="6465888" y="5212895"/>
              <a:ext cx="274320" cy="0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 type="triangle" w="med" len="sm"/>
              <a:tailEnd type="triangle" w="med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5394" name="Line 1579"/>
            <p:cNvSpPr>
              <a:spLocks noChangeShapeType="1"/>
            </p:cNvSpPr>
            <p:nvPr/>
          </p:nvSpPr>
          <p:spPr bwMode="auto">
            <a:xfrm>
              <a:off x="6465888" y="4976357"/>
              <a:ext cx="274320" cy="0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 type="triangle" w="med" len="sm"/>
              <a:tailEnd type="triangle" w="med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5395" name="Line 1582"/>
            <p:cNvSpPr>
              <a:spLocks noChangeShapeType="1"/>
            </p:cNvSpPr>
            <p:nvPr/>
          </p:nvSpPr>
          <p:spPr bwMode="auto">
            <a:xfrm>
              <a:off x="6465888" y="5535157"/>
              <a:ext cx="274320" cy="0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 type="triangle" w="med" len="sm"/>
              <a:tailEnd type="triangle" w="med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5396" name="Line 1585"/>
            <p:cNvSpPr>
              <a:spLocks noChangeShapeType="1"/>
            </p:cNvSpPr>
            <p:nvPr/>
          </p:nvSpPr>
          <p:spPr bwMode="auto">
            <a:xfrm>
              <a:off x="7859713" y="5149395"/>
              <a:ext cx="149225" cy="0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5397" name="Line 1586"/>
            <p:cNvSpPr>
              <a:spLocks noChangeShapeType="1"/>
            </p:cNvSpPr>
            <p:nvPr/>
          </p:nvSpPr>
          <p:spPr bwMode="auto">
            <a:xfrm>
              <a:off x="7859713" y="5262107"/>
              <a:ext cx="149225" cy="0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5398" name="Line 1587"/>
            <p:cNvSpPr>
              <a:spLocks noChangeShapeType="1"/>
            </p:cNvSpPr>
            <p:nvPr/>
          </p:nvSpPr>
          <p:spPr bwMode="auto">
            <a:xfrm>
              <a:off x="7859713" y="5373232"/>
              <a:ext cx="149225" cy="0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5399" name="Line 1588"/>
            <p:cNvSpPr>
              <a:spLocks noChangeShapeType="1"/>
            </p:cNvSpPr>
            <p:nvPr/>
          </p:nvSpPr>
          <p:spPr bwMode="auto">
            <a:xfrm>
              <a:off x="7859713" y="5485945"/>
              <a:ext cx="149225" cy="0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5400" name="Line 1589"/>
            <p:cNvSpPr>
              <a:spLocks noChangeShapeType="1"/>
            </p:cNvSpPr>
            <p:nvPr/>
          </p:nvSpPr>
          <p:spPr bwMode="auto">
            <a:xfrm>
              <a:off x="7859713" y="5598657"/>
              <a:ext cx="149225" cy="0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5401" name="Line 1590"/>
            <p:cNvSpPr>
              <a:spLocks noChangeShapeType="1"/>
            </p:cNvSpPr>
            <p:nvPr/>
          </p:nvSpPr>
          <p:spPr bwMode="auto">
            <a:xfrm>
              <a:off x="7859713" y="5709782"/>
              <a:ext cx="149225" cy="0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5402" name="Rectangle 1591"/>
            <p:cNvSpPr>
              <a:spLocks noChangeArrowheads="1"/>
            </p:cNvSpPr>
            <p:nvPr/>
          </p:nvSpPr>
          <p:spPr bwMode="auto">
            <a:xfrm>
              <a:off x="6775450" y="5112882"/>
              <a:ext cx="623888" cy="18573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5403" name="Rectangle 1592"/>
            <p:cNvSpPr>
              <a:spLocks noChangeArrowheads="1"/>
            </p:cNvSpPr>
            <p:nvPr/>
          </p:nvSpPr>
          <p:spPr bwMode="auto">
            <a:xfrm>
              <a:off x="6781800" y="5119232"/>
              <a:ext cx="611188" cy="173038"/>
            </a:xfrm>
            <a:prstGeom prst="rect">
              <a:avLst/>
            </a:prstGeom>
            <a:noFill/>
            <a:ln w="127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5404" name="Rectangle 1593"/>
            <p:cNvSpPr>
              <a:spLocks noChangeArrowheads="1"/>
            </p:cNvSpPr>
            <p:nvPr/>
          </p:nvSpPr>
          <p:spPr bwMode="auto">
            <a:xfrm>
              <a:off x="6875463" y="5112882"/>
              <a:ext cx="85725" cy="153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T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5405" name="Rectangle 1594"/>
            <p:cNvSpPr>
              <a:spLocks noChangeArrowheads="1"/>
            </p:cNvSpPr>
            <p:nvPr/>
          </p:nvSpPr>
          <p:spPr bwMode="auto">
            <a:xfrm>
              <a:off x="6950075" y="5112882"/>
              <a:ext cx="34925" cy="153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i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5406" name="Rectangle 1595"/>
            <p:cNvSpPr>
              <a:spLocks noChangeArrowheads="1"/>
            </p:cNvSpPr>
            <p:nvPr/>
          </p:nvSpPr>
          <p:spPr bwMode="auto">
            <a:xfrm>
              <a:off x="6988175" y="5112882"/>
              <a:ext cx="107950" cy="153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m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5407" name="Rectangle 1596"/>
            <p:cNvSpPr>
              <a:spLocks noChangeArrowheads="1"/>
            </p:cNvSpPr>
            <p:nvPr/>
          </p:nvSpPr>
          <p:spPr bwMode="auto">
            <a:xfrm>
              <a:off x="7086600" y="5112882"/>
              <a:ext cx="57150" cy="153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e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5408" name="Rectangle 1597"/>
            <p:cNvSpPr>
              <a:spLocks noChangeArrowheads="1"/>
            </p:cNvSpPr>
            <p:nvPr/>
          </p:nvSpPr>
          <p:spPr bwMode="auto">
            <a:xfrm>
              <a:off x="7137400" y="5112882"/>
              <a:ext cx="57150" cy="153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r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5409" name="Rectangle 1598"/>
            <p:cNvSpPr>
              <a:spLocks noChangeArrowheads="1"/>
            </p:cNvSpPr>
            <p:nvPr/>
          </p:nvSpPr>
          <p:spPr bwMode="auto">
            <a:xfrm>
              <a:off x="7186613" y="5112882"/>
              <a:ext cx="93663" cy="153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A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5410" name="Rectangle 1599"/>
            <p:cNvSpPr>
              <a:spLocks noChangeArrowheads="1"/>
            </p:cNvSpPr>
            <p:nvPr/>
          </p:nvSpPr>
          <p:spPr bwMode="auto">
            <a:xfrm>
              <a:off x="6911975" y="5424032"/>
              <a:ext cx="57150" cy="153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e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5411" name="Rectangle 1600"/>
            <p:cNvSpPr>
              <a:spLocks noChangeArrowheads="1"/>
            </p:cNvSpPr>
            <p:nvPr/>
          </p:nvSpPr>
          <p:spPr bwMode="auto">
            <a:xfrm>
              <a:off x="6962775" y="5424032"/>
              <a:ext cx="93663" cy="153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U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5412" name="Rectangle 1601"/>
            <p:cNvSpPr>
              <a:spLocks noChangeArrowheads="1"/>
            </p:cNvSpPr>
            <p:nvPr/>
          </p:nvSpPr>
          <p:spPr bwMode="auto">
            <a:xfrm>
              <a:off x="7050088" y="5424032"/>
              <a:ext cx="69850" cy="153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S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5413" name="Rectangle 1602"/>
            <p:cNvSpPr>
              <a:spLocks noChangeArrowheads="1"/>
            </p:cNvSpPr>
            <p:nvPr/>
          </p:nvSpPr>
          <p:spPr bwMode="auto">
            <a:xfrm>
              <a:off x="7124700" y="5424032"/>
              <a:ext cx="93663" cy="153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C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5414" name="Rectangle 1603"/>
            <p:cNvSpPr>
              <a:spLocks noChangeArrowheads="1"/>
            </p:cNvSpPr>
            <p:nvPr/>
          </p:nvSpPr>
          <p:spPr bwMode="auto">
            <a:xfrm>
              <a:off x="7199313" y="5424032"/>
              <a:ext cx="49213" cy="153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I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5415" name="Line 1604"/>
            <p:cNvSpPr>
              <a:spLocks noChangeShapeType="1"/>
            </p:cNvSpPr>
            <p:nvPr/>
          </p:nvSpPr>
          <p:spPr bwMode="auto">
            <a:xfrm>
              <a:off x="7473950" y="5598657"/>
              <a:ext cx="136525" cy="0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5416" name="Freeform 1605"/>
            <p:cNvSpPr>
              <a:spLocks/>
            </p:cNvSpPr>
            <p:nvPr/>
          </p:nvSpPr>
          <p:spPr bwMode="auto">
            <a:xfrm>
              <a:off x="7410450" y="5560557"/>
              <a:ext cx="87313" cy="61913"/>
            </a:xfrm>
            <a:custGeom>
              <a:avLst/>
              <a:gdLst>
                <a:gd name="T0" fmla="*/ 63500 w 55"/>
                <a:gd name="T1" fmla="*/ 38100 h 39"/>
                <a:gd name="T2" fmla="*/ 87313 w 55"/>
                <a:gd name="T3" fmla="*/ 61913 h 39"/>
                <a:gd name="T4" fmla="*/ 0 w 55"/>
                <a:gd name="T5" fmla="*/ 38100 h 39"/>
                <a:gd name="T6" fmla="*/ 87313 w 55"/>
                <a:gd name="T7" fmla="*/ 0 h 39"/>
                <a:gd name="T8" fmla="*/ 63500 w 55"/>
                <a:gd name="T9" fmla="*/ 38100 h 3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5" h="39">
                  <a:moveTo>
                    <a:pt x="40" y="24"/>
                  </a:moveTo>
                  <a:lnTo>
                    <a:pt x="55" y="39"/>
                  </a:lnTo>
                  <a:lnTo>
                    <a:pt x="0" y="24"/>
                  </a:lnTo>
                  <a:lnTo>
                    <a:pt x="55" y="0"/>
                  </a:lnTo>
                  <a:lnTo>
                    <a:pt x="40" y="24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5417" name="Freeform 1606"/>
            <p:cNvSpPr>
              <a:spLocks/>
            </p:cNvSpPr>
            <p:nvPr/>
          </p:nvSpPr>
          <p:spPr bwMode="auto">
            <a:xfrm>
              <a:off x="7585075" y="5560557"/>
              <a:ext cx="87313" cy="61913"/>
            </a:xfrm>
            <a:custGeom>
              <a:avLst/>
              <a:gdLst>
                <a:gd name="T0" fmla="*/ 25400 w 55"/>
                <a:gd name="T1" fmla="*/ 38100 h 39"/>
                <a:gd name="T2" fmla="*/ 0 w 55"/>
                <a:gd name="T3" fmla="*/ 0 h 39"/>
                <a:gd name="T4" fmla="*/ 87313 w 55"/>
                <a:gd name="T5" fmla="*/ 38100 h 39"/>
                <a:gd name="T6" fmla="*/ 0 w 55"/>
                <a:gd name="T7" fmla="*/ 61913 h 39"/>
                <a:gd name="T8" fmla="*/ 25400 w 55"/>
                <a:gd name="T9" fmla="*/ 38100 h 3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5" h="39">
                  <a:moveTo>
                    <a:pt x="16" y="24"/>
                  </a:moveTo>
                  <a:lnTo>
                    <a:pt x="0" y="0"/>
                  </a:lnTo>
                  <a:lnTo>
                    <a:pt x="55" y="24"/>
                  </a:lnTo>
                  <a:lnTo>
                    <a:pt x="0" y="39"/>
                  </a:lnTo>
                  <a:lnTo>
                    <a:pt x="16" y="24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5418" name="Line 1607"/>
            <p:cNvSpPr>
              <a:spLocks noChangeShapeType="1"/>
            </p:cNvSpPr>
            <p:nvPr/>
          </p:nvSpPr>
          <p:spPr bwMode="auto">
            <a:xfrm>
              <a:off x="7473950" y="5709782"/>
              <a:ext cx="136525" cy="0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5419" name="Freeform 1608"/>
            <p:cNvSpPr>
              <a:spLocks/>
            </p:cNvSpPr>
            <p:nvPr/>
          </p:nvSpPr>
          <p:spPr bwMode="auto">
            <a:xfrm>
              <a:off x="7410450" y="5673270"/>
              <a:ext cx="87313" cy="61913"/>
            </a:xfrm>
            <a:custGeom>
              <a:avLst/>
              <a:gdLst>
                <a:gd name="T0" fmla="*/ 63500 w 55"/>
                <a:gd name="T1" fmla="*/ 36513 h 39"/>
                <a:gd name="T2" fmla="*/ 87313 w 55"/>
                <a:gd name="T3" fmla="*/ 61913 h 39"/>
                <a:gd name="T4" fmla="*/ 0 w 55"/>
                <a:gd name="T5" fmla="*/ 36513 h 39"/>
                <a:gd name="T6" fmla="*/ 87313 w 55"/>
                <a:gd name="T7" fmla="*/ 0 h 39"/>
                <a:gd name="T8" fmla="*/ 63500 w 55"/>
                <a:gd name="T9" fmla="*/ 36513 h 3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5" h="39">
                  <a:moveTo>
                    <a:pt x="40" y="23"/>
                  </a:moveTo>
                  <a:lnTo>
                    <a:pt x="55" y="39"/>
                  </a:lnTo>
                  <a:lnTo>
                    <a:pt x="0" y="23"/>
                  </a:lnTo>
                  <a:lnTo>
                    <a:pt x="55" y="0"/>
                  </a:lnTo>
                  <a:lnTo>
                    <a:pt x="40" y="23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5420" name="Freeform 1609"/>
            <p:cNvSpPr>
              <a:spLocks/>
            </p:cNvSpPr>
            <p:nvPr/>
          </p:nvSpPr>
          <p:spPr bwMode="auto">
            <a:xfrm>
              <a:off x="7585075" y="5673270"/>
              <a:ext cx="87313" cy="61913"/>
            </a:xfrm>
            <a:custGeom>
              <a:avLst/>
              <a:gdLst>
                <a:gd name="T0" fmla="*/ 25400 w 55"/>
                <a:gd name="T1" fmla="*/ 36513 h 39"/>
                <a:gd name="T2" fmla="*/ 0 w 55"/>
                <a:gd name="T3" fmla="*/ 0 h 39"/>
                <a:gd name="T4" fmla="*/ 87313 w 55"/>
                <a:gd name="T5" fmla="*/ 36513 h 39"/>
                <a:gd name="T6" fmla="*/ 0 w 55"/>
                <a:gd name="T7" fmla="*/ 61913 h 39"/>
                <a:gd name="T8" fmla="*/ 25400 w 55"/>
                <a:gd name="T9" fmla="*/ 36513 h 3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5" h="39">
                  <a:moveTo>
                    <a:pt x="16" y="23"/>
                  </a:moveTo>
                  <a:lnTo>
                    <a:pt x="0" y="0"/>
                  </a:lnTo>
                  <a:lnTo>
                    <a:pt x="55" y="23"/>
                  </a:lnTo>
                  <a:lnTo>
                    <a:pt x="0" y="39"/>
                  </a:lnTo>
                  <a:lnTo>
                    <a:pt x="16" y="23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5421" name="Line 1610"/>
            <p:cNvSpPr>
              <a:spLocks noChangeShapeType="1"/>
            </p:cNvSpPr>
            <p:nvPr/>
          </p:nvSpPr>
          <p:spPr bwMode="auto">
            <a:xfrm>
              <a:off x="7473950" y="5149395"/>
              <a:ext cx="136525" cy="0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5422" name="Freeform 1611"/>
            <p:cNvSpPr>
              <a:spLocks/>
            </p:cNvSpPr>
            <p:nvPr/>
          </p:nvSpPr>
          <p:spPr bwMode="auto">
            <a:xfrm>
              <a:off x="7410450" y="5125582"/>
              <a:ext cx="87313" cy="61913"/>
            </a:xfrm>
            <a:custGeom>
              <a:avLst/>
              <a:gdLst>
                <a:gd name="T0" fmla="*/ 63500 w 55"/>
                <a:gd name="T1" fmla="*/ 23813 h 39"/>
                <a:gd name="T2" fmla="*/ 87313 w 55"/>
                <a:gd name="T3" fmla="*/ 61913 h 39"/>
                <a:gd name="T4" fmla="*/ 0 w 55"/>
                <a:gd name="T5" fmla="*/ 23813 h 39"/>
                <a:gd name="T6" fmla="*/ 87313 w 55"/>
                <a:gd name="T7" fmla="*/ 0 h 39"/>
                <a:gd name="T8" fmla="*/ 63500 w 55"/>
                <a:gd name="T9" fmla="*/ 23813 h 3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5" h="39">
                  <a:moveTo>
                    <a:pt x="40" y="15"/>
                  </a:moveTo>
                  <a:lnTo>
                    <a:pt x="55" y="39"/>
                  </a:lnTo>
                  <a:lnTo>
                    <a:pt x="0" y="15"/>
                  </a:lnTo>
                  <a:lnTo>
                    <a:pt x="55" y="0"/>
                  </a:lnTo>
                  <a:lnTo>
                    <a:pt x="40" y="15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5423" name="Freeform 1613"/>
            <p:cNvSpPr>
              <a:spLocks/>
            </p:cNvSpPr>
            <p:nvPr/>
          </p:nvSpPr>
          <p:spPr bwMode="auto">
            <a:xfrm>
              <a:off x="7585075" y="5125582"/>
              <a:ext cx="87313" cy="61913"/>
            </a:xfrm>
            <a:custGeom>
              <a:avLst/>
              <a:gdLst>
                <a:gd name="T0" fmla="*/ 25400 w 55"/>
                <a:gd name="T1" fmla="*/ 23813 h 39"/>
                <a:gd name="T2" fmla="*/ 0 w 55"/>
                <a:gd name="T3" fmla="*/ 0 h 39"/>
                <a:gd name="T4" fmla="*/ 87313 w 55"/>
                <a:gd name="T5" fmla="*/ 23813 h 39"/>
                <a:gd name="T6" fmla="*/ 0 w 55"/>
                <a:gd name="T7" fmla="*/ 61913 h 39"/>
                <a:gd name="T8" fmla="*/ 25400 w 55"/>
                <a:gd name="T9" fmla="*/ 23813 h 3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5" h="39">
                  <a:moveTo>
                    <a:pt x="16" y="15"/>
                  </a:moveTo>
                  <a:lnTo>
                    <a:pt x="0" y="0"/>
                  </a:lnTo>
                  <a:lnTo>
                    <a:pt x="55" y="15"/>
                  </a:lnTo>
                  <a:lnTo>
                    <a:pt x="0" y="39"/>
                  </a:lnTo>
                  <a:lnTo>
                    <a:pt x="16" y="15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5424" name="Line 1614"/>
            <p:cNvSpPr>
              <a:spLocks noChangeShapeType="1"/>
            </p:cNvSpPr>
            <p:nvPr/>
          </p:nvSpPr>
          <p:spPr bwMode="auto">
            <a:xfrm>
              <a:off x="7473950" y="5262107"/>
              <a:ext cx="136525" cy="0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5425" name="Freeform 1615"/>
            <p:cNvSpPr>
              <a:spLocks/>
            </p:cNvSpPr>
            <p:nvPr/>
          </p:nvSpPr>
          <p:spPr bwMode="auto">
            <a:xfrm>
              <a:off x="7410450" y="5236707"/>
              <a:ext cx="87313" cy="61913"/>
            </a:xfrm>
            <a:custGeom>
              <a:avLst/>
              <a:gdLst>
                <a:gd name="T0" fmla="*/ 63500 w 55"/>
                <a:gd name="T1" fmla="*/ 25400 h 39"/>
                <a:gd name="T2" fmla="*/ 87313 w 55"/>
                <a:gd name="T3" fmla="*/ 61913 h 39"/>
                <a:gd name="T4" fmla="*/ 0 w 55"/>
                <a:gd name="T5" fmla="*/ 25400 h 39"/>
                <a:gd name="T6" fmla="*/ 87313 w 55"/>
                <a:gd name="T7" fmla="*/ 0 h 39"/>
                <a:gd name="T8" fmla="*/ 63500 w 55"/>
                <a:gd name="T9" fmla="*/ 25400 h 3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5" h="39">
                  <a:moveTo>
                    <a:pt x="40" y="16"/>
                  </a:moveTo>
                  <a:lnTo>
                    <a:pt x="55" y="39"/>
                  </a:lnTo>
                  <a:lnTo>
                    <a:pt x="0" y="16"/>
                  </a:lnTo>
                  <a:lnTo>
                    <a:pt x="55" y="0"/>
                  </a:lnTo>
                  <a:lnTo>
                    <a:pt x="40" y="16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5426" name="Freeform 1616"/>
            <p:cNvSpPr>
              <a:spLocks/>
            </p:cNvSpPr>
            <p:nvPr/>
          </p:nvSpPr>
          <p:spPr bwMode="auto">
            <a:xfrm>
              <a:off x="7585075" y="5236707"/>
              <a:ext cx="87313" cy="61913"/>
            </a:xfrm>
            <a:custGeom>
              <a:avLst/>
              <a:gdLst>
                <a:gd name="T0" fmla="*/ 25400 w 55"/>
                <a:gd name="T1" fmla="*/ 25400 h 39"/>
                <a:gd name="T2" fmla="*/ 0 w 55"/>
                <a:gd name="T3" fmla="*/ 0 h 39"/>
                <a:gd name="T4" fmla="*/ 87313 w 55"/>
                <a:gd name="T5" fmla="*/ 25400 h 39"/>
                <a:gd name="T6" fmla="*/ 0 w 55"/>
                <a:gd name="T7" fmla="*/ 61913 h 39"/>
                <a:gd name="T8" fmla="*/ 25400 w 55"/>
                <a:gd name="T9" fmla="*/ 25400 h 3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5" h="39">
                  <a:moveTo>
                    <a:pt x="16" y="16"/>
                  </a:moveTo>
                  <a:lnTo>
                    <a:pt x="0" y="0"/>
                  </a:lnTo>
                  <a:lnTo>
                    <a:pt x="55" y="16"/>
                  </a:lnTo>
                  <a:lnTo>
                    <a:pt x="0" y="39"/>
                  </a:lnTo>
                  <a:lnTo>
                    <a:pt x="16" y="16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5427" name="Line 1617"/>
            <p:cNvSpPr>
              <a:spLocks noChangeShapeType="1"/>
            </p:cNvSpPr>
            <p:nvPr/>
          </p:nvSpPr>
          <p:spPr bwMode="auto">
            <a:xfrm>
              <a:off x="7473950" y="5373232"/>
              <a:ext cx="136525" cy="0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5428" name="Freeform 1618"/>
            <p:cNvSpPr>
              <a:spLocks/>
            </p:cNvSpPr>
            <p:nvPr/>
          </p:nvSpPr>
          <p:spPr bwMode="auto">
            <a:xfrm>
              <a:off x="7410450" y="5349420"/>
              <a:ext cx="87313" cy="61913"/>
            </a:xfrm>
            <a:custGeom>
              <a:avLst/>
              <a:gdLst>
                <a:gd name="T0" fmla="*/ 63500 w 55"/>
                <a:gd name="T1" fmla="*/ 23813 h 39"/>
                <a:gd name="T2" fmla="*/ 87313 w 55"/>
                <a:gd name="T3" fmla="*/ 61913 h 39"/>
                <a:gd name="T4" fmla="*/ 0 w 55"/>
                <a:gd name="T5" fmla="*/ 23813 h 39"/>
                <a:gd name="T6" fmla="*/ 87313 w 55"/>
                <a:gd name="T7" fmla="*/ 0 h 39"/>
                <a:gd name="T8" fmla="*/ 63500 w 55"/>
                <a:gd name="T9" fmla="*/ 23813 h 3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5" h="39">
                  <a:moveTo>
                    <a:pt x="40" y="15"/>
                  </a:moveTo>
                  <a:lnTo>
                    <a:pt x="55" y="39"/>
                  </a:lnTo>
                  <a:lnTo>
                    <a:pt x="0" y="15"/>
                  </a:lnTo>
                  <a:lnTo>
                    <a:pt x="55" y="0"/>
                  </a:lnTo>
                  <a:lnTo>
                    <a:pt x="40" y="15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5429" name="Freeform 1619"/>
            <p:cNvSpPr>
              <a:spLocks/>
            </p:cNvSpPr>
            <p:nvPr/>
          </p:nvSpPr>
          <p:spPr bwMode="auto">
            <a:xfrm>
              <a:off x="7585075" y="5349420"/>
              <a:ext cx="87313" cy="61913"/>
            </a:xfrm>
            <a:custGeom>
              <a:avLst/>
              <a:gdLst>
                <a:gd name="T0" fmla="*/ 25400 w 55"/>
                <a:gd name="T1" fmla="*/ 23813 h 39"/>
                <a:gd name="T2" fmla="*/ 0 w 55"/>
                <a:gd name="T3" fmla="*/ 0 h 39"/>
                <a:gd name="T4" fmla="*/ 87313 w 55"/>
                <a:gd name="T5" fmla="*/ 23813 h 39"/>
                <a:gd name="T6" fmla="*/ 0 w 55"/>
                <a:gd name="T7" fmla="*/ 61913 h 39"/>
                <a:gd name="T8" fmla="*/ 25400 w 55"/>
                <a:gd name="T9" fmla="*/ 23813 h 3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5" h="39">
                  <a:moveTo>
                    <a:pt x="16" y="15"/>
                  </a:moveTo>
                  <a:lnTo>
                    <a:pt x="0" y="0"/>
                  </a:lnTo>
                  <a:lnTo>
                    <a:pt x="55" y="15"/>
                  </a:lnTo>
                  <a:lnTo>
                    <a:pt x="0" y="39"/>
                  </a:lnTo>
                  <a:lnTo>
                    <a:pt x="16" y="15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5430" name="Line 1620"/>
            <p:cNvSpPr>
              <a:spLocks noChangeShapeType="1"/>
            </p:cNvSpPr>
            <p:nvPr/>
          </p:nvSpPr>
          <p:spPr bwMode="auto">
            <a:xfrm>
              <a:off x="7473950" y="5485945"/>
              <a:ext cx="136525" cy="0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5431" name="Freeform 1621"/>
            <p:cNvSpPr>
              <a:spLocks/>
            </p:cNvSpPr>
            <p:nvPr/>
          </p:nvSpPr>
          <p:spPr bwMode="auto">
            <a:xfrm>
              <a:off x="7410450" y="5447845"/>
              <a:ext cx="87313" cy="63500"/>
            </a:xfrm>
            <a:custGeom>
              <a:avLst/>
              <a:gdLst>
                <a:gd name="T0" fmla="*/ 63500 w 55"/>
                <a:gd name="T1" fmla="*/ 38100 h 40"/>
                <a:gd name="T2" fmla="*/ 87313 w 55"/>
                <a:gd name="T3" fmla="*/ 63500 h 40"/>
                <a:gd name="T4" fmla="*/ 0 w 55"/>
                <a:gd name="T5" fmla="*/ 38100 h 40"/>
                <a:gd name="T6" fmla="*/ 87313 w 55"/>
                <a:gd name="T7" fmla="*/ 0 h 40"/>
                <a:gd name="T8" fmla="*/ 63500 w 55"/>
                <a:gd name="T9" fmla="*/ 38100 h 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5" h="40">
                  <a:moveTo>
                    <a:pt x="40" y="24"/>
                  </a:moveTo>
                  <a:lnTo>
                    <a:pt x="55" y="40"/>
                  </a:lnTo>
                  <a:lnTo>
                    <a:pt x="0" y="24"/>
                  </a:lnTo>
                  <a:lnTo>
                    <a:pt x="55" y="0"/>
                  </a:lnTo>
                  <a:lnTo>
                    <a:pt x="40" y="24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5432" name="Freeform 1622"/>
            <p:cNvSpPr>
              <a:spLocks/>
            </p:cNvSpPr>
            <p:nvPr/>
          </p:nvSpPr>
          <p:spPr bwMode="auto">
            <a:xfrm>
              <a:off x="7585075" y="5447845"/>
              <a:ext cx="87313" cy="63500"/>
            </a:xfrm>
            <a:custGeom>
              <a:avLst/>
              <a:gdLst>
                <a:gd name="T0" fmla="*/ 25400 w 55"/>
                <a:gd name="T1" fmla="*/ 38100 h 40"/>
                <a:gd name="T2" fmla="*/ 0 w 55"/>
                <a:gd name="T3" fmla="*/ 0 h 40"/>
                <a:gd name="T4" fmla="*/ 87313 w 55"/>
                <a:gd name="T5" fmla="*/ 38100 h 40"/>
                <a:gd name="T6" fmla="*/ 0 w 55"/>
                <a:gd name="T7" fmla="*/ 63500 h 40"/>
                <a:gd name="T8" fmla="*/ 25400 w 55"/>
                <a:gd name="T9" fmla="*/ 38100 h 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5" h="40">
                  <a:moveTo>
                    <a:pt x="16" y="24"/>
                  </a:moveTo>
                  <a:lnTo>
                    <a:pt x="0" y="0"/>
                  </a:lnTo>
                  <a:lnTo>
                    <a:pt x="55" y="24"/>
                  </a:lnTo>
                  <a:lnTo>
                    <a:pt x="0" y="40"/>
                  </a:lnTo>
                  <a:lnTo>
                    <a:pt x="16" y="24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5435" name="Rectangle 1625"/>
            <p:cNvSpPr>
              <a:spLocks noChangeArrowheads="1"/>
            </p:cNvSpPr>
            <p:nvPr/>
          </p:nvSpPr>
          <p:spPr bwMode="auto">
            <a:xfrm>
              <a:off x="6875462" y="4428670"/>
              <a:ext cx="84960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T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5436" name="Rectangle 1626"/>
            <p:cNvSpPr>
              <a:spLocks noChangeArrowheads="1"/>
            </p:cNvSpPr>
            <p:nvPr/>
          </p:nvSpPr>
          <p:spPr bwMode="auto">
            <a:xfrm>
              <a:off x="6950075" y="4428670"/>
              <a:ext cx="35266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i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5437" name="Rectangle 1627"/>
            <p:cNvSpPr>
              <a:spLocks noChangeArrowheads="1"/>
            </p:cNvSpPr>
            <p:nvPr/>
          </p:nvSpPr>
          <p:spPr bwMode="auto">
            <a:xfrm>
              <a:off x="6988175" y="4428670"/>
              <a:ext cx="107402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m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5438" name="Rectangle 1628"/>
            <p:cNvSpPr>
              <a:spLocks noChangeArrowheads="1"/>
            </p:cNvSpPr>
            <p:nvPr/>
          </p:nvSpPr>
          <p:spPr bwMode="auto">
            <a:xfrm>
              <a:off x="7086600" y="4428670"/>
              <a:ext cx="57708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e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5439" name="Rectangle 1629"/>
            <p:cNvSpPr>
              <a:spLocks noChangeArrowheads="1"/>
            </p:cNvSpPr>
            <p:nvPr/>
          </p:nvSpPr>
          <p:spPr bwMode="auto">
            <a:xfrm>
              <a:off x="7137400" y="4428670"/>
              <a:ext cx="57708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r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5440" name="Rectangle 1630"/>
            <p:cNvSpPr>
              <a:spLocks noChangeArrowheads="1"/>
            </p:cNvSpPr>
            <p:nvPr/>
          </p:nvSpPr>
          <p:spPr bwMode="auto">
            <a:xfrm>
              <a:off x="7186612" y="4428670"/>
              <a:ext cx="92974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A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5441" name="Rectangle 1631"/>
            <p:cNvSpPr>
              <a:spLocks noChangeArrowheads="1"/>
            </p:cNvSpPr>
            <p:nvPr/>
          </p:nvSpPr>
          <p:spPr bwMode="auto">
            <a:xfrm>
              <a:off x="6775450" y="3307895"/>
              <a:ext cx="623888" cy="19843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5442" name="Rectangle 1632"/>
            <p:cNvSpPr>
              <a:spLocks noChangeArrowheads="1"/>
            </p:cNvSpPr>
            <p:nvPr/>
          </p:nvSpPr>
          <p:spPr bwMode="auto">
            <a:xfrm>
              <a:off x="6781800" y="3314245"/>
              <a:ext cx="611188" cy="185738"/>
            </a:xfrm>
            <a:prstGeom prst="rect">
              <a:avLst/>
            </a:prstGeom>
            <a:noFill/>
            <a:ln w="127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5443" name="Rectangle 1633"/>
            <p:cNvSpPr>
              <a:spLocks noChangeArrowheads="1"/>
            </p:cNvSpPr>
            <p:nvPr/>
          </p:nvSpPr>
          <p:spPr bwMode="auto">
            <a:xfrm>
              <a:off x="6875462" y="3320595"/>
              <a:ext cx="84960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T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5444" name="Rectangle 1634"/>
            <p:cNvSpPr>
              <a:spLocks noChangeArrowheads="1"/>
            </p:cNvSpPr>
            <p:nvPr/>
          </p:nvSpPr>
          <p:spPr bwMode="auto">
            <a:xfrm>
              <a:off x="6950075" y="3320595"/>
              <a:ext cx="35266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i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5445" name="Rectangle 1635"/>
            <p:cNvSpPr>
              <a:spLocks noChangeArrowheads="1"/>
            </p:cNvSpPr>
            <p:nvPr/>
          </p:nvSpPr>
          <p:spPr bwMode="auto">
            <a:xfrm>
              <a:off x="6988175" y="3320595"/>
              <a:ext cx="107402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m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5446" name="Rectangle 1636"/>
            <p:cNvSpPr>
              <a:spLocks noChangeArrowheads="1"/>
            </p:cNvSpPr>
            <p:nvPr/>
          </p:nvSpPr>
          <p:spPr bwMode="auto">
            <a:xfrm>
              <a:off x="7086600" y="3320595"/>
              <a:ext cx="57708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e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5447" name="Rectangle 1637"/>
            <p:cNvSpPr>
              <a:spLocks noChangeArrowheads="1"/>
            </p:cNvSpPr>
            <p:nvPr/>
          </p:nvSpPr>
          <p:spPr bwMode="auto">
            <a:xfrm>
              <a:off x="7137400" y="3320595"/>
              <a:ext cx="57708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r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5448" name="Rectangle 1638"/>
            <p:cNvSpPr>
              <a:spLocks noChangeArrowheads="1"/>
            </p:cNvSpPr>
            <p:nvPr/>
          </p:nvSpPr>
          <p:spPr bwMode="auto">
            <a:xfrm>
              <a:off x="7186612" y="3320595"/>
              <a:ext cx="92974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A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5449" name="Line 1639"/>
            <p:cNvSpPr>
              <a:spLocks noChangeShapeType="1"/>
            </p:cNvSpPr>
            <p:nvPr/>
          </p:nvSpPr>
          <p:spPr bwMode="auto">
            <a:xfrm>
              <a:off x="6465887" y="5871707"/>
              <a:ext cx="274320" cy="0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 type="triangle" w="med" len="sm"/>
              <a:tailEnd type="triangle" w="med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5450" name="Rectangle 1642"/>
            <p:cNvSpPr>
              <a:spLocks noChangeArrowheads="1"/>
            </p:cNvSpPr>
            <p:nvPr/>
          </p:nvSpPr>
          <p:spPr bwMode="auto">
            <a:xfrm>
              <a:off x="6775450" y="5771695"/>
              <a:ext cx="623888" cy="187325"/>
            </a:xfrm>
            <a:prstGeom prst="rect">
              <a:avLst/>
            </a:prstGeom>
            <a:solidFill>
              <a:srgbClr val="00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5451" name="Rectangle 1643"/>
            <p:cNvSpPr>
              <a:spLocks noChangeArrowheads="1"/>
            </p:cNvSpPr>
            <p:nvPr/>
          </p:nvSpPr>
          <p:spPr bwMode="auto">
            <a:xfrm>
              <a:off x="6781800" y="5778045"/>
              <a:ext cx="611188" cy="174625"/>
            </a:xfrm>
            <a:prstGeom prst="rect">
              <a:avLst/>
            </a:prstGeom>
            <a:noFill/>
            <a:ln w="127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5452" name="Rectangle 1644"/>
            <p:cNvSpPr>
              <a:spLocks noChangeArrowheads="1"/>
            </p:cNvSpPr>
            <p:nvPr/>
          </p:nvSpPr>
          <p:spPr bwMode="auto">
            <a:xfrm>
              <a:off x="6862762" y="5784395"/>
              <a:ext cx="84960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T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5453" name="Rectangle 1645"/>
            <p:cNvSpPr>
              <a:spLocks noChangeArrowheads="1"/>
            </p:cNvSpPr>
            <p:nvPr/>
          </p:nvSpPr>
          <p:spPr bwMode="auto">
            <a:xfrm>
              <a:off x="6937375" y="5784395"/>
              <a:ext cx="35266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i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5454" name="Rectangle 1646"/>
            <p:cNvSpPr>
              <a:spLocks noChangeArrowheads="1"/>
            </p:cNvSpPr>
            <p:nvPr/>
          </p:nvSpPr>
          <p:spPr bwMode="auto">
            <a:xfrm>
              <a:off x="6975475" y="5784395"/>
              <a:ext cx="107402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m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5455" name="Rectangle 1647"/>
            <p:cNvSpPr>
              <a:spLocks noChangeArrowheads="1"/>
            </p:cNvSpPr>
            <p:nvPr/>
          </p:nvSpPr>
          <p:spPr bwMode="auto">
            <a:xfrm>
              <a:off x="7062787" y="5784395"/>
              <a:ext cx="57708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e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5456" name="Rectangle 1648"/>
            <p:cNvSpPr>
              <a:spLocks noChangeArrowheads="1"/>
            </p:cNvSpPr>
            <p:nvPr/>
          </p:nvSpPr>
          <p:spPr bwMode="auto">
            <a:xfrm>
              <a:off x="7124700" y="5784395"/>
              <a:ext cx="185948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r32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5457" name="Line 1651"/>
            <p:cNvSpPr>
              <a:spLocks noChangeShapeType="1"/>
            </p:cNvSpPr>
            <p:nvPr/>
          </p:nvSpPr>
          <p:spPr bwMode="auto">
            <a:xfrm>
              <a:off x="6465887" y="6095545"/>
              <a:ext cx="274320" cy="0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 type="triangle" w="med" len="sm"/>
              <a:tailEnd type="triangle" w="med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5459" name="Rectangle 1655"/>
            <p:cNvSpPr>
              <a:spLocks noChangeArrowheads="1"/>
            </p:cNvSpPr>
            <p:nvPr/>
          </p:nvSpPr>
          <p:spPr bwMode="auto">
            <a:xfrm>
              <a:off x="7238653" y="6172804"/>
              <a:ext cx="611188" cy="174625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5460" name="Rectangle 1656"/>
            <p:cNvSpPr>
              <a:spLocks noChangeArrowheads="1"/>
            </p:cNvSpPr>
            <p:nvPr/>
          </p:nvSpPr>
          <p:spPr bwMode="auto">
            <a:xfrm>
              <a:off x="6962775" y="6008232"/>
              <a:ext cx="92974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R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5461" name="Rectangle 1657"/>
            <p:cNvSpPr>
              <a:spLocks noChangeArrowheads="1"/>
            </p:cNvSpPr>
            <p:nvPr/>
          </p:nvSpPr>
          <p:spPr bwMode="auto">
            <a:xfrm>
              <a:off x="7037387" y="6008232"/>
              <a:ext cx="84960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T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5462" name="Rectangle 1658"/>
            <p:cNvSpPr>
              <a:spLocks noChangeArrowheads="1"/>
            </p:cNvSpPr>
            <p:nvPr/>
          </p:nvSpPr>
          <p:spPr bwMode="auto">
            <a:xfrm>
              <a:off x="7112000" y="6008232"/>
              <a:ext cx="92974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C</a:t>
              </a: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546335" y="3809367"/>
            <a:ext cx="21627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Almost 32 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ADC Channels</a:t>
            </a:r>
          </a:p>
        </p:txBody>
      </p:sp>
    </p:spTree>
    <p:extLst>
      <p:ext uri="{BB962C8B-B14F-4D97-AF65-F5344CB8AC3E}">
        <p14:creationId xmlns:p14="http://schemas.microsoft.com/office/powerpoint/2010/main" val="1993431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838200" y="498533"/>
          <a:ext cx="7142860" cy="5547360"/>
        </p:xfrm>
        <a:graphic>
          <a:graphicData uri="http://schemas.openxmlformats.org/drawingml/2006/table">
            <a:tbl>
              <a:tblPr firstRow="1" firstCol="1" lastRow="1" lastCol="1" bandRow="1" bandCol="1"/>
              <a:tblGrid>
                <a:gridCol w="50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70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653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691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8714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11067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chemeClr val="bg1"/>
                          </a:solidFill>
                          <a:effectLst/>
                          <a:latin typeface="Times New Roman"/>
                          <a:ea typeface="Times New Roman"/>
                        </a:rPr>
                        <a:t>Pin</a:t>
                      </a:r>
                    </a:p>
                  </a:txBody>
                  <a:tcPr marL="18416" marR="1841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chemeClr val="bg1"/>
                          </a:solidFill>
                          <a:effectLst/>
                          <a:latin typeface="Times New Roman"/>
                          <a:ea typeface="Times New Roman"/>
                        </a:rPr>
                        <a:t>PxSEL1=0, PxSEL0=0</a:t>
                      </a:r>
                    </a:p>
                  </a:txBody>
                  <a:tcPr marL="18416" marR="1841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chemeClr val="bg1"/>
                          </a:solidFill>
                          <a:effectLst/>
                          <a:latin typeface="Times New Roman"/>
                          <a:ea typeface="Times New Roman"/>
                        </a:rPr>
                        <a:t>PxSEL1=0, PxSEL0=1</a:t>
                      </a:r>
                    </a:p>
                  </a:txBody>
                  <a:tcPr marL="18416" marR="1841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chemeClr val="bg1"/>
                          </a:solidFill>
                          <a:effectLst/>
                          <a:latin typeface="Times New Roman"/>
                          <a:ea typeface="Times New Roman"/>
                        </a:rPr>
                        <a:t>PxSEL1=1, PxSEL0=0</a:t>
                      </a:r>
                    </a:p>
                  </a:txBody>
                  <a:tcPr marL="18416" marR="1841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chemeClr val="bg1"/>
                          </a:solidFill>
                          <a:effectLst/>
                          <a:latin typeface="Times New Roman"/>
                          <a:ea typeface="Times New Roman"/>
                        </a:rPr>
                        <a:t>PxSEL1=1, PxSEL0=1</a:t>
                      </a:r>
                    </a:p>
                  </a:txBody>
                  <a:tcPr marL="18416" marR="1841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9976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solidFill>
                            <a:schemeClr val="bg1"/>
                          </a:solidFill>
                          <a:effectLst/>
                          <a:latin typeface="Times New Roman"/>
                          <a:ea typeface="Times New Roman"/>
                        </a:rPr>
                        <a:t>P1.0</a:t>
                      </a:r>
                    </a:p>
                  </a:txBody>
                  <a:tcPr marL="18416" marR="1841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solidFill>
                            <a:schemeClr val="bg1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Port</a:t>
                      </a:r>
                      <a:endParaRPr lang="en-US" sz="1100" b="1" dirty="0">
                        <a:solidFill>
                          <a:schemeClr val="bg1"/>
                        </a:solidFill>
                        <a:effectLst/>
                        <a:latin typeface="Book Antiqua"/>
                        <a:ea typeface="Times New Roman"/>
                        <a:cs typeface="Times New Roman"/>
                      </a:endParaRPr>
                    </a:p>
                  </a:txBody>
                  <a:tcPr marL="18416" marR="1841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solidFill>
                            <a:schemeClr val="bg1"/>
                          </a:solidFill>
                          <a:effectLst/>
                          <a:latin typeface="Times New Roman"/>
                          <a:ea typeface="Times New Roman"/>
                        </a:rPr>
                        <a:t>UCA0STE</a:t>
                      </a:r>
                    </a:p>
                  </a:txBody>
                  <a:tcPr marL="18416" marR="1841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solidFill>
                            <a:schemeClr val="bg1"/>
                          </a:solidFill>
                          <a:effectLst/>
                          <a:latin typeface="Times New Roman"/>
                          <a:ea typeface="Times New Roman"/>
                        </a:rPr>
                        <a:t> </a:t>
                      </a:r>
                    </a:p>
                  </a:txBody>
                  <a:tcPr marL="18416" marR="1841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solidFill>
                            <a:schemeClr val="bg1"/>
                          </a:solidFill>
                          <a:effectLst/>
                          <a:latin typeface="Times New Roman"/>
                          <a:ea typeface="Times New Roman"/>
                        </a:rPr>
                        <a:t> </a:t>
                      </a:r>
                    </a:p>
                  </a:txBody>
                  <a:tcPr marL="18416" marR="1841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9976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solidFill>
                            <a:schemeClr val="bg1"/>
                          </a:solidFill>
                          <a:effectLst/>
                          <a:latin typeface="Times New Roman"/>
                          <a:ea typeface="Times New Roman"/>
                        </a:rPr>
                        <a:t>P1.1</a:t>
                      </a:r>
                    </a:p>
                  </a:txBody>
                  <a:tcPr marL="18416" marR="1841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solidFill>
                            <a:schemeClr val="bg1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Port</a:t>
                      </a:r>
                      <a:endParaRPr lang="en-US" sz="1100" b="1" dirty="0">
                        <a:solidFill>
                          <a:schemeClr val="bg1"/>
                        </a:solidFill>
                        <a:effectLst/>
                        <a:latin typeface="Book Antiqua"/>
                        <a:ea typeface="Times New Roman"/>
                        <a:cs typeface="Times New Roman"/>
                      </a:endParaRPr>
                    </a:p>
                  </a:txBody>
                  <a:tcPr marL="18416" marR="1841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solidFill>
                            <a:schemeClr val="bg1"/>
                          </a:solidFill>
                          <a:effectLst/>
                          <a:latin typeface="Times New Roman"/>
                          <a:ea typeface="Times New Roman"/>
                        </a:rPr>
                        <a:t>UCA0CLK</a:t>
                      </a:r>
                    </a:p>
                  </a:txBody>
                  <a:tcPr marL="18416" marR="1841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solidFill>
                            <a:schemeClr val="bg1"/>
                          </a:solidFill>
                          <a:effectLst/>
                          <a:latin typeface="Times New Roman"/>
                          <a:ea typeface="Times New Roman"/>
                        </a:rPr>
                        <a:t> </a:t>
                      </a:r>
                    </a:p>
                  </a:txBody>
                  <a:tcPr marL="18416" marR="1841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chemeClr val="bg1"/>
                          </a:solidFill>
                          <a:effectLst/>
                          <a:latin typeface="Times New Roman"/>
                          <a:ea typeface="Times New Roman"/>
                        </a:rPr>
                        <a:t> </a:t>
                      </a:r>
                    </a:p>
                  </a:txBody>
                  <a:tcPr marL="18416" marR="1841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9976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1" dirty="0">
                          <a:solidFill>
                            <a:schemeClr val="bg1"/>
                          </a:solidFill>
                          <a:effectLst/>
                          <a:latin typeface="Times New Roman"/>
                          <a:ea typeface="Times New Roman"/>
                        </a:rPr>
                        <a:t>P1.2</a:t>
                      </a:r>
                      <a:endParaRPr lang="en-US" sz="1100" b="1" dirty="0">
                        <a:solidFill>
                          <a:schemeClr val="bg1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8416" marR="1841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1" dirty="0">
                          <a:solidFill>
                            <a:schemeClr val="bg1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Port</a:t>
                      </a:r>
                      <a:endParaRPr lang="en-US" sz="1100" b="1" dirty="0">
                        <a:solidFill>
                          <a:schemeClr val="bg1"/>
                        </a:solidFill>
                        <a:effectLst/>
                        <a:latin typeface="Book Antiqua"/>
                        <a:ea typeface="Times New Roman"/>
                        <a:cs typeface="Times New Roman"/>
                      </a:endParaRPr>
                    </a:p>
                  </a:txBody>
                  <a:tcPr marL="18416" marR="1841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1">
                          <a:solidFill>
                            <a:schemeClr val="bg1"/>
                          </a:solidFill>
                          <a:effectLst/>
                          <a:latin typeface="Times New Roman"/>
                          <a:ea typeface="Times New Roman"/>
                        </a:rPr>
                        <a:t>UCA0RXD/UCA0SOMI</a:t>
                      </a:r>
                      <a:endParaRPr lang="en-US" sz="1100" b="1">
                        <a:solidFill>
                          <a:schemeClr val="bg1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8416" marR="1841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chemeClr val="bg1"/>
                          </a:solidFill>
                          <a:effectLst/>
                          <a:latin typeface="Times New Roman"/>
                          <a:ea typeface="Times New Roman"/>
                        </a:rPr>
                        <a:t> </a:t>
                      </a:r>
                    </a:p>
                  </a:txBody>
                  <a:tcPr marL="18416" marR="1841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chemeClr val="bg1"/>
                          </a:solidFill>
                          <a:effectLst/>
                          <a:latin typeface="Times New Roman"/>
                          <a:ea typeface="Times New Roman"/>
                        </a:rPr>
                        <a:t> </a:t>
                      </a:r>
                    </a:p>
                  </a:txBody>
                  <a:tcPr marL="18416" marR="1841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9976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1" dirty="0">
                          <a:solidFill>
                            <a:schemeClr val="bg1"/>
                          </a:solidFill>
                          <a:effectLst/>
                          <a:latin typeface="Times New Roman"/>
                          <a:ea typeface="Times New Roman"/>
                        </a:rPr>
                        <a:t>P1.3</a:t>
                      </a:r>
                      <a:endParaRPr lang="en-US" sz="1100" b="1" dirty="0">
                        <a:solidFill>
                          <a:schemeClr val="bg1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8416" marR="1841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1" dirty="0">
                          <a:solidFill>
                            <a:schemeClr val="bg1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Port</a:t>
                      </a:r>
                      <a:endParaRPr lang="en-US" sz="1100" b="1" dirty="0">
                        <a:solidFill>
                          <a:schemeClr val="bg1"/>
                        </a:solidFill>
                        <a:effectLst/>
                        <a:latin typeface="Book Antiqua"/>
                        <a:ea typeface="Times New Roman"/>
                        <a:cs typeface="Times New Roman"/>
                      </a:endParaRPr>
                    </a:p>
                  </a:txBody>
                  <a:tcPr marL="18416" marR="1841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1">
                          <a:solidFill>
                            <a:schemeClr val="bg1"/>
                          </a:solidFill>
                          <a:effectLst/>
                          <a:latin typeface="Times New Roman"/>
                          <a:ea typeface="Times New Roman"/>
                        </a:rPr>
                        <a:t>UCA0TXD/UCA0SIMO</a:t>
                      </a:r>
                      <a:endParaRPr lang="en-US" sz="1100" b="1">
                        <a:solidFill>
                          <a:schemeClr val="bg1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8416" marR="1841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chemeClr val="bg1"/>
                          </a:solidFill>
                          <a:effectLst/>
                          <a:latin typeface="Times New Roman"/>
                          <a:ea typeface="Times New Roman"/>
                        </a:rPr>
                        <a:t> </a:t>
                      </a:r>
                    </a:p>
                  </a:txBody>
                  <a:tcPr marL="18416" marR="1841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chemeClr val="bg1"/>
                          </a:solidFill>
                          <a:effectLst/>
                          <a:latin typeface="Times New Roman"/>
                          <a:ea typeface="Times New Roman"/>
                        </a:rPr>
                        <a:t> </a:t>
                      </a:r>
                    </a:p>
                  </a:txBody>
                  <a:tcPr marL="18416" marR="1841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9976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solidFill>
                            <a:schemeClr val="bg1"/>
                          </a:solidFill>
                          <a:effectLst/>
                          <a:latin typeface="Times New Roman"/>
                          <a:ea typeface="Times New Roman"/>
                        </a:rPr>
                        <a:t>P1.4</a:t>
                      </a:r>
                    </a:p>
                  </a:txBody>
                  <a:tcPr marL="18416" marR="1841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solidFill>
                            <a:schemeClr val="bg1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Port</a:t>
                      </a:r>
                      <a:endParaRPr lang="en-US" sz="1100" b="1" dirty="0">
                        <a:solidFill>
                          <a:schemeClr val="bg1"/>
                        </a:solidFill>
                        <a:effectLst/>
                        <a:latin typeface="Book Antiqua"/>
                        <a:ea typeface="Times New Roman"/>
                        <a:cs typeface="Times New Roman"/>
                      </a:endParaRPr>
                    </a:p>
                  </a:txBody>
                  <a:tcPr marL="18416" marR="1841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chemeClr val="bg1"/>
                          </a:solidFill>
                          <a:effectLst/>
                          <a:latin typeface="Times New Roman"/>
                          <a:ea typeface="Times New Roman"/>
                        </a:rPr>
                        <a:t>UCB0STE</a:t>
                      </a:r>
                    </a:p>
                  </a:txBody>
                  <a:tcPr marL="18416" marR="1841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chemeClr val="bg1"/>
                          </a:solidFill>
                          <a:effectLst/>
                          <a:latin typeface="Times New Roman"/>
                          <a:ea typeface="Times New Roman"/>
                        </a:rPr>
                        <a:t> </a:t>
                      </a:r>
                    </a:p>
                  </a:txBody>
                  <a:tcPr marL="18416" marR="1841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chemeClr val="bg1"/>
                          </a:solidFill>
                          <a:effectLst/>
                          <a:latin typeface="Times New Roman"/>
                          <a:ea typeface="Times New Roman"/>
                        </a:rPr>
                        <a:t> </a:t>
                      </a:r>
                    </a:p>
                  </a:txBody>
                  <a:tcPr marL="18416" marR="1841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9976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solidFill>
                            <a:schemeClr val="bg1"/>
                          </a:solidFill>
                          <a:effectLst/>
                          <a:latin typeface="Times New Roman"/>
                          <a:ea typeface="Times New Roman"/>
                        </a:rPr>
                        <a:t>P1.5</a:t>
                      </a:r>
                    </a:p>
                  </a:txBody>
                  <a:tcPr marL="18416" marR="1841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solidFill>
                            <a:schemeClr val="bg1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Port</a:t>
                      </a:r>
                      <a:endParaRPr lang="en-US" sz="1100" b="1" dirty="0">
                        <a:solidFill>
                          <a:schemeClr val="bg1"/>
                        </a:solidFill>
                        <a:effectLst/>
                        <a:latin typeface="Book Antiqua"/>
                        <a:ea typeface="Times New Roman"/>
                        <a:cs typeface="Times New Roman"/>
                      </a:endParaRPr>
                    </a:p>
                  </a:txBody>
                  <a:tcPr marL="18416" marR="1841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solidFill>
                            <a:schemeClr val="bg1"/>
                          </a:solidFill>
                          <a:effectLst/>
                          <a:latin typeface="Times New Roman"/>
                          <a:ea typeface="Times New Roman"/>
                        </a:rPr>
                        <a:t>UCB0CLK</a:t>
                      </a:r>
                    </a:p>
                  </a:txBody>
                  <a:tcPr marL="18416" marR="1841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chemeClr val="bg1"/>
                          </a:solidFill>
                          <a:effectLst/>
                          <a:latin typeface="Times New Roman"/>
                          <a:ea typeface="Times New Roman"/>
                        </a:rPr>
                        <a:t> </a:t>
                      </a:r>
                    </a:p>
                  </a:txBody>
                  <a:tcPr marL="18416" marR="1841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chemeClr val="bg1"/>
                          </a:solidFill>
                          <a:effectLst/>
                          <a:latin typeface="Times New Roman"/>
                          <a:ea typeface="Times New Roman"/>
                        </a:rPr>
                        <a:t> </a:t>
                      </a:r>
                    </a:p>
                  </a:txBody>
                  <a:tcPr marL="18416" marR="1841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9976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solidFill>
                            <a:schemeClr val="bg1"/>
                          </a:solidFill>
                          <a:effectLst/>
                          <a:latin typeface="Times New Roman"/>
                          <a:ea typeface="Times New Roman"/>
                        </a:rPr>
                        <a:t>P1.6</a:t>
                      </a:r>
                    </a:p>
                  </a:txBody>
                  <a:tcPr marL="18416" marR="1841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solidFill>
                            <a:schemeClr val="bg1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Port</a:t>
                      </a:r>
                      <a:endParaRPr lang="en-US" sz="1100" b="1" dirty="0">
                        <a:solidFill>
                          <a:schemeClr val="bg1"/>
                        </a:solidFill>
                        <a:effectLst/>
                        <a:latin typeface="Book Antiqua"/>
                        <a:ea typeface="Times New Roman"/>
                        <a:cs typeface="Times New Roman"/>
                      </a:endParaRPr>
                    </a:p>
                  </a:txBody>
                  <a:tcPr marL="18416" marR="1841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solidFill>
                            <a:schemeClr val="bg1"/>
                          </a:solidFill>
                          <a:effectLst/>
                          <a:latin typeface="Times New Roman"/>
                          <a:ea typeface="Times New Roman"/>
                        </a:rPr>
                        <a:t>UCB0SIMO/UCB0SDA</a:t>
                      </a:r>
                    </a:p>
                  </a:txBody>
                  <a:tcPr marL="18416" marR="1841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chemeClr val="bg1"/>
                          </a:solidFill>
                          <a:effectLst/>
                          <a:latin typeface="Times New Roman"/>
                          <a:ea typeface="Times New Roman"/>
                        </a:rPr>
                        <a:t> </a:t>
                      </a:r>
                    </a:p>
                  </a:txBody>
                  <a:tcPr marL="18416" marR="1841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chemeClr val="bg1"/>
                          </a:solidFill>
                          <a:effectLst/>
                          <a:latin typeface="Times New Roman"/>
                          <a:ea typeface="Times New Roman"/>
                        </a:rPr>
                        <a:t> </a:t>
                      </a:r>
                    </a:p>
                  </a:txBody>
                  <a:tcPr marL="18416" marR="1841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59976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solidFill>
                            <a:schemeClr val="bg1"/>
                          </a:solidFill>
                          <a:effectLst/>
                          <a:latin typeface="Times New Roman"/>
                          <a:ea typeface="Times New Roman"/>
                        </a:rPr>
                        <a:t>P1.7</a:t>
                      </a:r>
                    </a:p>
                  </a:txBody>
                  <a:tcPr marL="18416" marR="1841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chemeClr val="bg1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Port</a:t>
                      </a:r>
                      <a:endParaRPr lang="en-US" sz="1100" b="1">
                        <a:solidFill>
                          <a:schemeClr val="bg1"/>
                        </a:solidFill>
                        <a:effectLst/>
                        <a:latin typeface="Book Antiqua"/>
                        <a:ea typeface="Times New Roman"/>
                        <a:cs typeface="Times New Roman"/>
                      </a:endParaRPr>
                    </a:p>
                  </a:txBody>
                  <a:tcPr marL="18416" marR="1841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solidFill>
                            <a:schemeClr val="bg1"/>
                          </a:solidFill>
                          <a:effectLst/>
                          <a:latin typeface="Times New Roman"/>
                          <a:ea typeface="Times New Roman"/>
                        </a:rPr>
                        <a:t>UCB0SOMI/UCB0SCL</a:t>
                      </a:r>
                    </a:p>
                  </a:txBody>
                  <a:tcPr marL="18416" marR="1841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chemeClr val="bg1"/>
                          </a:solidFill>
                          <a:effectLst/>
                          <a:latin typeface="Times New Roman"/>
                          <a:ea typeface="Times New Roman"/>
                        </a:rPr>
                        <a:t> </a:t>
                      </a:r>
                    </a:p>
                  </a:txBody>
                  <a:tcPr marL="18416" marR="1841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chemeClr val="bg1"/>
                          </a:solidFill>
                          <a:effectLst/>
                          <a:latin typeface="Times New Roman"/>
                          <a:ea typeface="Times New Roman"/>
                        </a:rPr>
                        <a:t> </a:t>
                      </a:r>
                    </a:p>
                  </a:txBody>
                  <a:tcPr marL="18416" marR="1841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59976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solidFill>
                            <a:schemeClr val="bg1"/>
                          </a:solidFill>
                          <a:effectLst/>
                          <a:latin typeface="Times New Roman"/>
                          <a:ea typeface="Times New Roman"/>
                        </a:rPr>
                        <a:t>P2.0</a:t>
                      </a:r>
                    </a:p>
                  </a:txBody>
                  <a:tcPr marL="18416" marR="1841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chemeClr val="bg1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Port</a:t>
                      </a:r>
                      <a:endParaRPr lang="en-US" sz="1100" b="1">
                        <a:solidFill>
                          <a:schemeClr val="bg1"/>
                        </a:solidFill>
                        <a:effectLst/>
                        <a:latin typeface="Book Antiqua"/>
                        <a:ea typeface="Times New Roman"/>
                        <a:cs typeface="Times New Roman"/>
                      </a:endParaRPr>
                    </a:p>
                  </a:txBody>
                  <a:tcPr marL="18416" marR="1841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solidFill>
                            <a:schemeClr val="bg1"/>
                          </a:solidFill>
                          <a:effectLst/>
                          <a:latin typeface="Times New Roman"/>
                          <a:ea typeface="Times New Roman"/>
                        </a:rPr>
                        <a:t>UCA1STE</a:t>
                      </a:r>
                    </a:p>
                  </a:txBody>
                  <a:tcPr marL="18416" marR="1841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chemeClr val="bg1"/>
                          </a:solidFill>
                          <a:effectLst/>
                          <a:latin typeface="Times New Roman"/>
                          <a:ea typeface="Times New Roman"/>
                        </a:rPr>
                        <a:t> </a:t>
                      </a:r>
                    </a:p>
                  </a:txBody>
                  <a:tcPr marL="18416" marR="1841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chemeClr val="bg1"/>
                          </a:solidFill>
                          <a:effectLst/>
                          <a:latin typeface="Times New Roman"/>
                          <a:ea typeface="Times New Roman"/>
                        </a:rPr>
                        <a:t> </a:t>
                      </a:r>
                    </a:p>
                  </a:txBody>
                  <a:tcPr marL="18416" marR="1841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59976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solidFill>
                            <a:schemeClr val="bg1"/>
                          </a:solidFill>
                          <a:effectLst/>
                          <a:latin typeface="Times New Roman"/>
                          <a:ea typeface="Times New Roman"/>
                        </a:rPr>
                        <a:t>P2.1</a:t>
                      </a:r>
                    </a:p>
                  </a:txBody>
                  <a:tcPr marL="18416" marR="1841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chemeClr val="bg1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Port</a:t>
                      </a:r>
                      <a:endParaRPr lang="en-US" sz="1100" b="1">
                        <a:solidFill>
                          <a:schemeClr val="bg1"/>
                        </a:solidFill>
                        <a:effectLst/>
                        <a:latin typeface="Book Antiqua"/>
                        <a:ea typeface="Times New Roman"/>
                        <a:cs typeface="Times New Roman"/>
                      </a:endParaRPr>
                    </a:p>
                  </a:txBody>
                  <a:tcPr marL="18416" marR="1841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solidFill>
                            <a:schemeClr val="bg1"/>
                          </a:solidFill>
                          <a:effectLst/>
                          <a:latin typeface="Times New Roman"/>
                          <a:ea typeface="Times New Roman"/>
                        </a:rPr>
                        <a:t>UCA1CLK</a:t>
                      </a:r>
                    </a:p>
                  </a:txBody>
                  <a:tcPr marL="18416" marR="1841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chemeClr val="bg1"/>
                          </a:solidFill>
                          <a:effectLst/>
                          <a:latin typeface="Times New Roman"/>
                          <a:ea typeface="Times New Roman"/>
                        </a:rPr>
                        <a:t> </a:t>
                      </a:r>
                    </a:p>
                  </a:txBody>
                  <a:tcPr marL="18416" marR="1841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chemeClr val="bg1"/>
                          </a:solidFill>
                          <a:effectLst/>
                          <a:latin typeface="Times New Roman"/>
                          <a:ea typeface="Times New Roman"/>
                        </a:rPr>
                        <a:t> </a:t>
                      </a:r>
                    </a:p>
                  </a:txBody>
                  <a:tcPr marL="18416" marR="1841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59976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solidFill>
                            <a:schemeClr val="bg1"/>
                          </a:solidFill>
                          <a:effectLst/>
                          <a:latin typeface="Times New Roman"/>
                          <a:ea typeface="Times New Roman"/>
                        </a:rPr>
                        <a:t>P2.2</a:t>
                      </a:r>
                    </a:p>
                  </a:txBody>
                  <a:tcPr marL="18416" marR="1841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chemeClr val="bg1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Port</a:t>
                      </a:r>
                      <a:endParaRPr lang="en-US" sz="1100" b="1">
                        <a:solidFill>
                          <a:schemeClr val="bg1"/>
                        </a:solidFill>
                        <a:effectLst/>
                        <a:latin typeface="Book Antiqua"/>
                        <a:ea typeface="Times New Roman"/>
                        <a:cs typeface="Times New Roman"/>
                      </a:endParaRPr>
                    </a:p>
                  </a:txBody>
                  <a:tcPr marL="18416" marR="1841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solidFill>
                            <a:schemeClr val="bg1"/>
                          </a:solidFill>
                          <a:effectLst/>
                          <a:latin typeface="Times New Roman"/>
                          <a:ea typeface="Times New Roman"/>
                        </a:rPr>
                        <a:t>UCA1RXD/UCA1SOMI</a:t>
                      </a:r>
                    </a:p>
                  </a:txBody>
                  <a:tcPr marL="18416" marR="1841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chemeClr val="bg1"/>
                          </a:solidFill>
                          <a:effectLst/>
                          <a:latin typeface="Times New Roman"/>
                          <a:ea typeface="Times New Roman"/>
                        </a:rPr>
                        <a:t> </a:t>
                      </a:r>
                    </a:p>
                  </a:txBody>
                  <a:tcPr marL="18416" marR="1841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chemeClr val="bg1"/>
                          </a:solidFill>
                          <a:effectLst/>
                          <a:latin typeface="Times New Roman"/>
                          <a:ea typeface="Times New Roman"/>
                        </a:rPr>
                        <a:t> </a:t>
                      </a:r>
                    </a:p>
                  </a:txBody>
                  <a:tcPr marL="18416" marR="1841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59976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solidFill>
                            <a:schemeClr val="bg1"/>
                          </a:solidFill>
                          <a:effectLst/>
                          <a:latin typeface="Times New Roman"/>
                          <a:ea typeface="Times New Roman"/>
                        </a:rPr>
                        <a:t>P2.3</a:t>
                      </a:r>
                    </a:p>
                  </a:txBody>
                  <a:tcPr marL="18416" marR="1841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chemeClr val="bg1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Port</a:t>
                      </a:r>
                      <a:endParaRPr lang="en-US" sz="1100" b="1">
                        <a:solidFill>
                          <a:schemeClr val="bg1"/>
                        </a:solidFill>
                        <a:effectLst/>
                        <a:latin typeface="Book Antiqua"/>
                        <a:ea typeface="Times New Roman"/>
                        <a:cs typeface="Times New Roman"/>
                      </a:endParaRPr>
                    </a:p>
                  </a:txBody>
                  <a:tcPr marL="18416" marR="1841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chemeClr val="bg1"/>
                          </a:solidFill>
                          <a:effectLst/>
                          <a:latin typeface="Times New Roman"/>
                          <a:ea typeface="Times New Roman"/>
                        </a:rPr>
                        <a:t>UCA1TXD/UCA1SIMO</a:t>
                      </a:r>
                    </a:p>
                  </a:txBody>
                  <a:tcPr marL="18416" marR="1841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chemeClr val="bg1"/>
                          </a:solidFill>
                          <a:effectLst/>
                          <a:latin typeface="Times New Roman"/>
                          <a:ea typeface="Times New Roman"/>
                        </a:rPr>
                        <a:t> </a:t>
                      </a:r>
                    </a:p>
                  </a:txBody>
                  <a:tcPr marL="18416" marR="1841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chemeClr val="bg1"/>
                          </a:solidFill>
                          <a:effectLst/>
                          <a:latin typeface="Times New Roman"/>
                          <a:ea typeface="Times New Roman"/>
                        </a:rPr>
                        <a:t> </a:t>
                      </a:r>
                    </a:p>
                  </a:txBody>
                  <a:tcPr marL="18416" marR="1841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59976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solidFill>
                            <a:schemeClr val="bg1"/>
                          </a:solidFill>
                          <a:effectLst/>
                          <a:latin typeface="Times New Roman"/>
                          <a:ea typeface="Times New Roman"/>
                        </a:rPr>
                        <a:t>P2.4</a:t>
                      </a:r>
                    </a:p>
                  </a:txBody>
                  <a:tcPr marL="18416" marR="1841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chemeClr val="bg1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Port</a:t>
                      </a:r>
                      <a:endParaRPr lang="en-US" sz="1100" b="1">
                        <a:solidFill>
                          <a:schemeClr val="bg1"/>
                        </a:solidFill>
                        <a:effectLst/>
                        <a:latin typeface="Book Antiqua"/>
                        <a:ea typeface="Times New Roman"/>
                        <a:cs typeface="Times New Roman"/>
                      </a:endParaRPr>
                    </a:p>
                  </a:txBody>
                  <a:tcPr marL="18416" marR="1841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solidFill>
                            <a:schemeClr val="bg1"/>
                          </a:solidFill>
                          <a:effectLst/>
                          <a:latin typeface="Times New Roman"/>
                          <a:ea typeface="Times New Roman"/>
                        </a:rPr>
                        <a:t>TA0.CCI1A</a:t>
                      </a:r>
                      <a:r>
                        <a:rPr lang="en-US" sz="1100" b="1" baseline="30000" dirty="0">
                          <a:solidFill>
                            <a:schemeClr val="bg1"/>
                          </a:solidFill>
                          <a:effectLst/>
                          <a:latin typeface="Times New Roman"/>
                          <a:ea typeface="Times New Roman"/>
                        </a:rPr>
                        <a:t>a</a:t>
                      </a:r>
                      <a:r>
                        <a:rPr lang="en-US" sz="1100" b="1" dirty="0">
                          <a:solidFill>
                            <a:schemeClr val="bg1"/>
                          </a:solidFill>
                          <a:effectLst/>
                          <a:latin typeface="Times New Roman"/>
                          <a:ea typeface="Times New Roman"/>
                        </a:rPr>
                        <a:t> / TA0.1</a:t>
                      </a:r>
                      <a:r>
                        <a:rPr lang="en-US" sz="1100" b="1" baseline="30000" dirty="0">
                          <a:solidFill>
                            <a:schemeClr val="bg1"/>
                          </a:solidFill>
                          <a:effectLst/>
                          <a:latin typeface="Times New Roman"/>
                          <a:ea typeface="Times New Roman"/>
                        </a:rPr>
                        <a:t>b</a:t>
                      </a:r>
                      <a:endParaRPr lang="en-US" sz="1100" b="1" dirty="0">
                        <a:solidFill>
                          <a:schemeClr val="bg1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8416" marR="1841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chemeClr val="bg1"/>
                          </a:solidFill>
                          <a:effectLst/>
                          <a:latin typeface="Times New Roman"/>
                          <a:ea typeface="Times New Roman"/>
                        </a:rPr>
                        <a:t> </a:t>
                      </a:r>
                    </a:p>
                  </a:txBody>
                  <a:tcPr marL="18416" marR="1841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solidFill>
                            <a:schemeClr val="bg1"/>
                          </a:solidFill>
                          <a:effectLst/>
                          <a:latin typeface="Times New Roman"/>
                          <a:ea typeface="Times New Roman"/>
                        </a:rPr>
                        <a:t> </a:t>
                      </a:r>
                    </a:p>
                  </a:txBody>
                  <a:tcPr marL="18416" marR="1841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59976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solidFill>
                            <a:schemeClr val="bg1"/>
                          </a:solidFill>
                          <a:effectLst/>
                          <a:latin typeface="Times New Roman"/>
                          <a:ea typeface="Times New Roman"/>
                        </a:rPr>
                        <a:t>P2.5</a:t>
                      </a:r>
                    </a:p>
                  </a:txBody>
                  <a:tcPr marL="18416" marR="1841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solidFill>
                            <a:schemeClr val="bg1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Port</a:t>
                      </a:r>
                      <a:endParaRPr lang="en-US" sz="1100" b="1" dirty="0">
                        <a:solidFill>
                          <a:schemeClr val="bg1"/>
                        </a:solidFill>
                        <a:effectLst/>
                        <a:latin typeface="Book Antiqua"/>
                        <a:ea typeface="Times New Roman"/>
                        <a:cs typeface="Times New Roman"/>
                      </a:endParaRPr>
                    </a:p>
                  </a:txBody>
                  <a:tcPr marL="18416" marR="1841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chemeClr val="bg1"/>
                          </a:solidFill>
                          <a:effectLst/>
                          <a:latin typeface="Times New Roman"/>
                          <a:ea typeface="Times New Roman"/>
                        </a:rPr>
                        <a:t>TA0.CCI2A</a:t>
                      </a:r>
                      <a:r>
                        <a:rPr lang="en-US" sz="1100" b="1" baseline="30000">
                          <a:solidFill>
                            <a:schemeClr val="bg1"/>
                          </a:solidFill>
                          <a:effectLst/>
                          <a:latin typeface="Times New Roman"/>
                          <a:ea typeface="Times New Roman"/>
                        </a:rPr>
                        <a:t>a</a:t>
                      </a:r>
                      <a:r>
                        <a:rPr lang="en-US" sz="1100" b="1">
                          <a:solidFill>
                            <a:schemeClr val="bg1"/>
                          </a:solidFill>
                          <a:effectLst/>
                          <a:latin typeface="Times New Roman"/>
                          <a:ea typeface="Times New Roman"/>
                        </a:rPr>
                        <a:t> / TA0.2</a:t>
                      </a:r>
                      <a:r>
                        <a:rPr lang="en-US" sz="1100" b="1" baseline="30000">
                          <a:solidFill>
                            <a:schemeClr val="bg1"/>
                          </a:solidFill>
                          <a:effectLst/>
                          <a:latin typeface="Times New Roman"/>
                          <a:ea typeface="Times New Roman"/>
                        </a:rPr>
                        <a:t>b</a:t>
                      </a:r>
                      <a:endParaRPr lang="en-US" sz="1100" b="1">
                        <a:solidFill>
                          <a:schemeClr val="bg1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8416" marR="1841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chemeClr val="bg1"/>
                          </a:solidFill>
                          <a:effectLst/>
                          <a:latin typeface="Times New Roman"/>
                          <a:ea typeface="Times New Roman"/>
                        </a:rPr>
                        <a:t> </a:t>
                      </a:r>
                    </a:p>
                  </a:txBody>
                  <a:tcPr marL="18416" marR="1841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chemeClr val="bg1"/>
                          </a:solidFill>
                          <a:effectLst/>
                          <a:latin typeface="Times New Roman"/>
                          <a:ea typeface="Times New Roman"/>
                        </a:rPr>
                        <a:t> </a:t>
                      </a:r>
                    </a:p>
                  </a:txBody>
                  <a:tcPr marL="18416" marR="1841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59976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solidFill>
                            <a:schemeClr val="bg1"/>
                          </a:solidFill>
                          <a:effectLst/>
                          <a:latin typeface="Times New Roman"/>
                          <a:ea typeface="Times New Roman"/>
                        </a:rPr>
                        <a:t>P2.6</a:t>
                      </a:r>
                    </a:p>
                  </a:txBody>
                  <a:tcPr marL="18416" marR="1841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solidFill>
                            <a:schemeClr val="bg1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Port</a:t>
                      </a:r>
                      <a:endParaRPr lang="en-US" sz="1100" b="1" dirty="0">
                        <a:solidFill>
                          <a:schemeClr val="bg1"/>
                        </a:solidFill>
                        <a:effectLst/>
                        <a:latin typeface="Book Antiqua"/>
                        <a:ea typeface="Times New Roman"/>
                        <a:cs typeface="Times New Roman"/>
                      </a:endParaRPr>
                    </a:p>
                  </a:txBody>
                  <a:tcPr marL="18416" marR="1841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solidFill>
                            <a:schemeClr val="bg1"/>
                          </a:solidFill>
                          <a:effectLst/>
                          <a:latin typeface="Times New Roman"/>
                          <a:ea typeface="Times New Roman"/>
                        </a:rPr>
                        <a:t>TA0.CCI3A</a:t>
                      </a:r>
                      <a:r>
                        <a:rPr lang="en-US" sz="1100" b="1" baseline="30000" dirty="0">
                          <a:solidFill>
                            <a:schemeClr val="bg1"/>
                          </a:solidFill>
                          <a:effectLst/>
                          <a:latin typeface="Times New Roman"/>
                          <a:ea typeface="Times New Roman"/>
                        </a:rPr>
                        <a:t>a</a:t>
                      </a:r>
                      <a:r>
                        <a:rPr lang="en-US" sz="1100" b="1" dirty="0">
                          <a:solidFill>
                            <a:schemeClr val="bg1"/>
                          </a:solidFill>
                          <a:effectLst/>
                          <a:latin typeface="Times New Roman"/>
                          <a:ea typeface="Times New Roman"/>
                        </a:rPr>
                        <a:t> / TA0.3</a:t>
                      </a:r>
                      <a:r>
                        <a:rPr lang="en-US" sz="1100" b="1" baseline="30000" dirty="0">
                          <a:solidFill>
                            <a:schemeClr val="bg1"/>
                          </a:solidFill>
                          <a:effectLst/>
                          <a:latin typeface="Times New Roman"/>
                          <a:ea typeface="Times New Roman"/>
                        </a:rPr>
                        <a:t>b</a:t>
                      </a:r>
                      <a:endParaRPr lang="en-US" sz="1100" b="1" dirty="0">
                        <a:solidFill>
                          <a:schemeClr val="bg1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8416" marR="1841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chemeClr val="bg1"/>
                          </a:solidFill>
                          <a:effectLst/>
                          <a:latin typeface="Times New Roman"/>
                          <a:ea typeface="Times New Roman"/>
                        </a:rPr>
                        <a:t> </a:t>
                      </a:r>
                    </a:p>
                  </a:txBody>
                  <a:tcPr marL="18416" marR="1841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chemeClr val="bg1"/>
                          </a:solidFill>
                          <a:effectLst/>
                          <a:latin typeface="Times New Roman"/>
                          <a:ea typeface="Times New Roman"/>
                        </a:rPr>
                        <a:t> </a:t>
                      </a:r>
                    </a:p>
                  </a:txBody>
                  <a:tcPr marL="18416" marR="1841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59976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solidFill>
                            <a:schemeClr val="bg1"/>
                          </a:solidFill>
                          <a:effectLst/>
                          <a:latin typeface="Times New Roman"/>
                          <a:ea typeface="Times New Roman"/>
                        </a:rPr>
                        <a:t>P2.7</a:t>
                      </a:r>
                    </a:p>
                  </a:txBody>
                  <a:tcPr marL="18416" marR="1841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solidFill>
                            <a:schemeClr val="bg1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Port</a:t>
                      </a:r>
                      <a:endParaRPr lang="en-US" sz="1100" b="1" dirty="0">
                        <a:solidFill>
                          <a:schemeClr val="bg1"/>
                        </a:solidFill>
                        <a:effectLst/>
                        <a:latin typeface="Book Antiqua"/>
                        <a:ea typeface="Times New Roman"/>
                        <a:cs typeface="Times New Roman"/>
                      </a:endParaRPr>
                    </a:p>
                  </a:txBody>
                  <a:tcPr marL="18416" marR="1841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solidFill>
                            <a:schemeClr val="bg1"/>
                          </a:solidFill>
                          <a:effectLst/>
                          <a:latin typeface="Times New Roman"/>
                          <a:ea typeface="Times New Roman"/>
                        </a:rPr>
                        <a:t>TA0.CCI4A</a:t>
                      </a:r>
                      <a:r>
                        <a:rPr lang="en-US" sz="1100" b="1" baseline="30000" dirty="0">
                          <a:solidFill>
                            <a:schemeClr val="bg1"/>
                          </a:solidFill>
                          <a:effectLst/>
                          <a:latin typeface="Times New Roman"/>
                          <a:ea typeface="Times New Roman"/>
                        </a:rPr>
                        <a:t>a</a:t>
                      </a:r>
                      <a:r>
                        <a:rPr lang="en-US" sz="1100" b="1" dirty="0">
                          <a:solidFill>
                            <a:schemeClr val="bg1"/>
                          </a:solidFill>
                          <a:effectLst/>
                          <a:latin typeface="Times New Roman"/>
                          <a:ea typeface="Times New Roman"/>
                        </a:rPr>
                        <a:t> / TA0.4</a:t>
                      </a:r>
                      <a:r>
                        <a:rPr lang="en-US" sz="1100" b="1" baseline="30000" dirty="0">
                          <a:solidFill>
                            <a:schemeClr val="bg1"/>
                          </a:solidFill>
                          <a:effectLst/>
                          <a:latin typeface="Times New Roman"/>
                          <a:ea typeface="Times New Roman"/>
                        </a:rPr>
                        <a:t>b</a:t>
                      </a:r>
                      <a:endParaRPr lang="en-US" sz="1100" b="1" dirty="0">
                        <a:solidFill>
                          <a:schemeClr val="bg1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8416" marR="1841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chemeClr val="bg1"/>
                          </a:solidFill>
                          <a:effectLst/>
                          <a:latin typeface="Times New Roman"/>
                          <a:ea typeface="Times New Roman"/>
                        </a:rPr>
                        <a:t> </a:t>
                      </a:r>
                    </a:p>
                  </a:txBody>
                  <a:tcPr marL="18416" marR="1841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chemeClr val="bg1"/>
                          </a:solidFill>
                          <a:effectLst/>
                          <a:latin typeface="Times New Roman"/>
                          <a:ea typeface="Times New Roman"/>
                        </a:rPr>
                        <a:t> </a:t>
                      </a:r>
                    </a:p>
                  </a:txBody>
                  <a:tcPr marL="18416" marR="1841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59976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solidFill>
                            <a:schemeClr val="bg1"/>
                          </a:solidFill>
                          <a:effectLst/>
                          <a:latin typeface="Times New Roman"/>
                          <a:ea typeface="Times New Roman"/>
                        </a:rPr>
                        <a:t>P3.0</a:t>
                      </a:r>
                    </a:p>
                  </a:txBody>
                  <a:tcPr marL="18416" marR="1841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solidFill>
                            <a:schemeClr val="bg1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Port</a:t>
                      </a:r>
                      <a:endParaRPr lang="en-US" sz="1100" b="1" dirty="0">
                        <a:solidFill>
                          <a:schemeClr val="bg1"/>
                        </a:solidFill>
                        <a:effectLst/>
                        <a:latin typeface="Book Antiqua"/>
                        <a:ea typeface="Times New Roman"/>
                        <a:cs typeface="Times New Roman"/>
                      </a:endParaRPr>
                    </a:p>
                  </a:txBody>
                  <a:tcPr marL="18416" marR="1841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solidFill>
                            <a:schemeClr val="bg1"/>
                          </a:solidFill>
                          <a:effectLst/>
                          <a:latin typeface="Times New Roman"/>
                          <a:ea typeface="Times New Roman"/>
                        </a:rPr>
                        <a:t>UCA2STE</a:t>
                      </a:r>
                    </a:p>
                  </a:txBody>
                  <a:tcPr marL="18416" marR="1841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chemeClr val="bg1"/>
                          </a:solidFill>
                          <a:effectLst/>
                          <a:latin typeface="Times New Roman"/>
                          <a:ea typeface="Times New Roman"/>
                        </a:rPr>
                        <a:t> </a:t>
                      </a:r>
                    </a:p>
                  </a:txBody>
                  <a:tcPr marL="18416" marR="1841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chemeClr val="bg1"/>
                          </a:solidFill>
                          <a:effectLst/>
                          <a:latin typeface="Times New Roman"/>
                          <a:ea typeface="Times New Roman"/>
                        </a:rPr>
                        <a:t> </a:t>
                      </a:r>
                    </a:p>
                  </a:txBody>
                  <a:tcPr marL="18416" marR="1841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59976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solidFill>
                            <a:schemeClr val="bg1"/>
                          </a:solidFill>
                          <a:effectLst/>
                          <a:latin typeface="Times New Roman"/>
                          <a:ea typeface="Times New Roman"/>
                        </a:rPr>
                        <a:t>P3.1</a:t>
                      </a:r>
                    </a:p>
                  </a:txBody>
                  <a:tcPr marL="18416" marR="1841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solidFill>
                            <a:schemeClr val="bg1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Port</a:t>
                      </a:r>
                      <a:endParaRPr lang="en-US" sz="1100" b="1" dirty="0">
                        <a:solidFill>
                          <a:schemeClr val="bg1"/>
                        </a:solidFill>
                        <a:effectLst/>
                        <a:latin typeface="Book Antiqua"/>
                        <a:ea typeface="Times New Roman"/>
                        <a:cs typeface="Times New Roman"/>
                      </a:endParaRPr>
                    </a:p>
                  </a:txBody>
                  <a:tcPr marL="18416" marR="1841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solidFill>
                            <a:schemeClr val="bg1"/>
                          </a:solidFill>
                          <a:effectLst/>
                          <a:latin typeface="Times New Roman"/>
                          <a:ea typeface="Times New Roman"/>
                        </a:rPr>
                        <a:t>UCA2CLK</a:t>
                      </a:r>
                    </a:p>
                  </a:txBody>
                  <a:tcPr marL="18416" marR="1841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chemeClr val="bg1"/>
                          </a:solidFill>
                          <a:effectLst/>
                          <a:latin typeface="Times New Roman"/>
                          <a:ea typeface="Times New Roman"/>
                        </a:rPr>
                        <a:t> </a:t>
                      </a:r>
                    </a:p>
                  </a:txBody>
                  <a:tcPr marL="18416" marR="1841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chemeClr val="bg1"/>
                          </a:solidFill>
                          <a:effectLst/>
                          <a:latin typeface="Times New Roman"/>
                          <a:ea typeface="Times New Roman"/>
                        </a:rPr>
                        <a:t> </a:t>
                      </a:r>
                    </a:p>
                  </a:txBody>
                  <a:tcPr marL="18416" marR="1841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59976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solidFill>
                            <a:schemeClr val="bg1"/>
                          </a:solidFill>
                          <a:effectLst/>
                          <a:latin typeface="Times New Roman"/>
                          <a:ea typeface="Times New Roman"/>
                        </a:rPr>
                        <a:t>P3.2</a:t>
                      </a:r>
                    </a:p>
                  </a:txBody>
                  <a:tcPr marL="18416" marR="1841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chemeClr val="bg1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Port</a:t>
                      </a:r>
                      <a:endParaRPr lang="en-US" sz="1100" b="1">
                        <a:solidFill>
                          <a:schemeClr val="bg1"/>
                        </a:solidFill>
                        <a:effectLst/>
                        <a:latin typeface="Book Antiqua"/>
                        <a:ea typeface="Times New Roman"/>
                        <a:cs typeface="Times New Roman"/>
                      </a:endParaRPr>
                    </a:p>
                  </a:txBody>
                  <a:tcPr marL="18416" marR="1841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solidFill>
                            <a:schemeClr val="bg1"/>
                          </a:solidFill>
                          <a:effectLst/>
                          <a:latin typeface="Times New Roman"/>
                          <a:ea typeface="Times New Roman"/>
                        </a:rPr>
                        <a:t>UCA2RXD/UCA2SOMI</a:t>
                      </a:r>
                    </a:p>
                  </a:txBody>
                  <a:tcPr marL="18416" marR="1841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chemeClr val="bg1"/>
                          </a:solidFill>
                          <a:effectLst/>
                          <a:latin typeface="Times New Roman"/>
                          <a:ea typeface="Times New Roman"/>
                        </a:rPr>
                        <a:t> </a:t>
                      </a:r>
                    </a:p>
                  </a:txBody>
                  <a:tcPr marL="18416" marR="1841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chemeClr val="bg1"/>
                          </a:solidFill>
                          <a:effectLst/>
                          <a:latin typeface="Times New Roman"/>
                          <a:ea typeface="Times New Roman"/>
                        </a:rPr>
                        <a:t> </a:t>
                      </a:r>
                    </a:p>
                  </a:txBody>
                  <a:tcPr marL="18416" marR="1841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59976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solidFill>
                            <a:schemeClr val="bg1"/>
                          </a:solidFill>
                          <a:effectLst/>
                          <a:latin typeface="Times New Roman"/>
                          <a:ea typeface="Times New Roman"/>
                        </a:rPr>
                        <a:t>P3.3</a:t>
                      </a:r>
                    </a:p>
                  </a:txBody>
                  <a:tcPr marL="18416" marR="1841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chemeClr val="bg1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Port</a:t>
                      </a:r>
                      <a:endParaRPr lang="en-US" sz="1100" b="1">
                        <a:solidFill>
                          <a:schemeClr val="bg1"/>
                        </a:solidFill>
                        <a:effectLst/>
                        <a:latin typeface="Book Antiqua"/>
                        <a:ea typeface="Times New Roman"/>
                        <a:cs typeface="Times New Roman"/>
                      </a:endParaRPr>
                    </a:p>
                  </a:txBody>
                  <a:tcPr marL="18416" marR="1841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solidFill>
                            <a:schemeClr val="bg1"/>
                          </a:solidFill>
                          <a:effectLst/>
                          <a:latin typeface="Times New Roman"/>
                          <a:ea typeface="Times New Roman"/>
                        </a:rPr>
                        <a:t>UCA2TXD/UCA2SIMO</a:t>
                      </a:r>
                    </a:p>
                  </a:txBody>
                  <a:tcPr marL="18416" marR="1841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chemeClr val="bg1"/>
                          </a:solidFill>
                          <a:effectLst/>
                          <a:latin typeface="Times New Roman"/>
                          <a:ea typeface="Times New Roman"/>
                        </a:rPr>
                        <a:t> </a:t>
                      </a:r>
                    </a:p>
                  </a:txBody>
                  <a:tcPr marL="18416" marR="1841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chemeClr val="bg1"/>
                          </a:solidFill>
                          <a:effectLst/>
                          <a:latin typeface="Times New Roman"/>
                          <a:ea typeface="Times New Roman"/>
                        </a:rPr>
                        <a:t> </a:t>
                      </a:r>
                    </a:p>
                  </a:txBody>
                  <a:tcPr marL="18416" marR="1841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159976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solidFill>
                            <a:schemeClr val="bg1"/>
                          </a:solidFill>
                          <a:effectLst/>
                          <a:latin typeface="Times New Roman"/>
                          <a:ea typeface="Times New Roman"/>
                        </a:rPr>
                        <a:t>P3.4</a:t>
                      </a:r>
                    </a:p>
                  </a:txBody>
                  <a:tcPr marL="18416" marR="1841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chemeClr val="bg1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Port</a:t>
                      </a:r>
                      <a:endParaRPr lang="en-US" sz="1100" b="1">
                        <a:solidFill>
                          <a:schemeClr val="bg1"/>
                        </a:solidFill>
                        <a:effectLst/>
                        <a:latin typeface="Book Antiqua"/>
                        <a:ea typeface="Times New Roman"/>
                        <a:cs typeface="Times New Roman"/>
                      </a:endParaRPr>
                    </a:p>
                  </a:txBody>
                  <a:tcPr marL="18416" marR="1841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solidFill>
                            <a:schemeClr val="bg1"/>
                          </a:solidFill>
                          <a:effectLst/>
                          <a:latin typeface="Times New Roman"/>
                          <a:ea typeface="Times New Roman"/>
                        </a:rPr>
                        <a:t>UCB2STE</a:t>
                      </a:r>
                    </a:p>
                  </a:txBody>
                  <a:tcPr marL="18416" marR="1841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chemeClr val="bg1"/>
                          </a:solidFill>
                          <a:effectLst/>
                          <a:latin typeface="Times New Roman"/>
                          <a:ea typeface="Times New Roman"/>
                        </a:rPr>
                        <a:t> </a:t>
                      </a:r>
                    </a:p>
                  </a:txBody>
                  <a:tcPr marL="18416" marR="1841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chemeClr val="bg1"/>
                          </a:solidFill>
                          <a:effectLst/>
                          <a:latin typeface="Times New Roman"/>
                          <a:ea typeface="Times New Roman"/>
                        </a:rPr>
                        <a:t> </a:t>
                      </a:r>
                    </a:p>
                  </a:txBody>
                  <a:tcPr marL="18416" marR="1841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159976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solidFill>
                            <a:schemeClr val="bg1"/>
                          </a:solidFill>
                          <a:effectLst/>
                          <a:latin typeface="Times New Roman"/>
                          <a:ea typeface="Times New Roman"/>
                        </a:rPr>
                        <a:t>P3.5</a:t>
                      </a:r>
                    </a:p>
                  </a:txBody>
                  <a:tcPr marL="18416" marR="1841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chemeClr val="bg1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Port</a:t>
                      </a:r>
                      <a:endParaRPr lang="en-US" sz="1100" b="1">
                        <a:solidFill>
                          <a:schemeClr val="bg1"/>
                        </a:solidFill>
                        <a:effectLst/>
                        <a:latin typeface="Book Antiqua"/>
                        <a:ea typeface="Times New Roman"/>
                        <a:cs typeface="Times New Roman"/>
                      </a:endParaRPr>
                    </a:p>
                  </a:txBody>
                  <a:tcPr marL="18416" marR="1841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solidFill>
                            <a:schemeClr val="bg1"/>
                          </a:solidFill>
                          <a:effectLst/>
                          <a:latin typeface="Times New Roman"/>
                          <a:ea typeface="Times New Roman"/>
                        </a:rPr>
                        <a:t>UCB2CLK</a:t>
                      </a:r>
                    </a:p>
                  </a:txBody>
                  <a:tcPr marL="18416" marR="1841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chemeClr val="bg1"/>
                          </a:solidFill>
                          <a:effectLst/>
                          <a:latin typeface="Times New Roman"/>
                          <a:ea typeface="Times New Roman"/>
                        </a:rPr>
                        <a:t> </a:t>
                      </a:r>
                    </a:p>
                  </a:txBody>
                  <a:tcPr marL="18416" marR="1841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chemeClr val="bg1"/>
                          </a:solidFill>
                          <a:effectLst/>
                          <a:latin typeface="Times New Roman"/>
                          <a:ea typeface="Times New Roman"/>
                        </a:rPr>
                        <a:t> </a:t>
                      </a:r>
                    </a:p>
                  </a:txBody>
                  <a:tcPr marL="18416" marR="1841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159976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solidFill>
                            <a:schemeClr val="bg1"/>
                          </a:solidFill>
                          <a:effectLst/>
                          <a:latin typeface="Times New Roman"/>
                          <a:ea typeface="Times New Roman"/>
                        </a:rPr>
                        <a:t>P3.6</a:t>
                      </a:r>
                    </a:p>
                  </a:txBody>
                  <a:tcPr marL="18416" marR="1841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chemeClr val="bg1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Port</a:t>
                      </a:r>
                      <a:endParaRPr lang="en-US" sz="1100" b="1">
                        <a:solidFill>
                          <a:schemeClr val="bg1"/>
                        </a:solidFill>
                        <a:effectLst/>
                        <a:latin typeface="Book Antiqua"/>
                        <a:ea typeface="Times New Roman"/>
                        <a:cs typeface="Times New Roman"/>
                      </a:endParaRPr>
                    </a:p>
                  </a:txBody>
                  <a:tcPr marL="18416" marR="1841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solidFill>
                            <a:schemeClr val="bg1"/>
                          </a:solidFill>
                          <a:effectLst/>
                          <a:latin typeface="Times New Roman"/>
                          <a:ea typeface="Times New Roman"/>
                        </a:rPr>
                        <a:t>UCB2SIMO/UCB2SDA</a:t>
                      </a:r>
                    </a:p>
                  </a:txBody>
                  <a:tcPr marL="18416" marR="1841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chemeClr val="bg1"/>
                          </a:solidFill>
                          <a:effectLst/>
                          <a:latin typeface="Times New Roman"/>
                          <a:ea typeface="Times New Roman"/>
                        </a:rPr>
                        <a:t> </a:t>
                      </a:r>
                    </a:p>
                  </a:txBody>
                  <a:tcPr marL="18416" marR="1841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chemeClr val="bg1"/>
                          </a:solidFill>
                          <a:effectLst/>
                          <a:latin typeface="Times New Roman"/>
                          <a:ea typeface="Times New Roman"/>
                        </a:rPr>
                        <a:t> </a:t>
                      </a:r>
                    </a:p>
                  </a:txBody>
                  <a:tcPr marL="18416" marR="1841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159976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solidFill>
                            <a:schemeClr val="bg1"/>
                          </a:solidFill>
                          <a:effectLst/>
                          <a:latin typeface="Times New Roman"/>
                          <a:ea typeface="Times New Roman"/>
                        </a:rPr>
                        <a:t>P3.7</a:t>
                      </a:r>
                    </a:p>
                  </a:txBody>
                  <a:tcPr marL="18416" marR="1841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chemeClr val="bg1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Port</a:t>
                      </a:r>
                      <a:endParaRPr lang="en-US" sz="1100" b="1">
                        <a:solidFill>
                          <a:schemeClr val="bg1"/>
                        </a:solidFill>
                        <a:effectLst/>
                        <a:latin typeface="Book Antiqua"/>
                        <a:ea typeface="Times New Roman"/>
                        <a:cs typeface="Times New Roman"/>
                      </a:endParaRPr>
                    </a:p>
                  </a:txBody>
                  <a:tcPr marL="18416" marR="1841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solidFill>
                            <a:schemeClr val="bg1"/>
                          </a:solidFill>
                          <a:effectLst/>
                          <a:latin typeface="Times New Roman"/>
                          <a:ea typeface="Times New Roman"/>
                        </a:rPr>
                        <a:t>UCB2SOMI/UCB2SCL</a:t>
                      </a:r>
                    </a:p>
                  </a:txBody>
                  <a:tcPr marL="18416" marR="1841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chemeClr val="bg1"/>
                          </a:solidFill>
                          <a:effectLst/>
                          <a:latin typeface="Times New Roman"/>
                          <a:ea typeface="Times New Roman"/>
                        </a:rPr>
                        <a:t> </a:t>
                      </a:r>
                    </a:p>
                  </a:txBody>
                  <a:tcPr marL="18416" marR="1841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chemeClr val="bg1"/>
                          </a:solidFill>
                          <a:effectLst/>
                          <a:latin typeface="Times New Roman"/>
                          <a:ea typeface="Times New Roman"/>
                        </a:rPr>
                        <a:t> </a:t>
                      </a:r>
                    </a:p>
                  </a:txBody>
                  <a:tcPr marL="18416" marR="1841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  <a:tr h="159976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solidFill>
                            <a:schemeClr val="bg1"/>
                          </a:solidFill>
                          <a:effectLst/>
                          <a:latin typeface="Times New Roman"/>
                          <a:ea typeface="Times New Roman"/>
                        </a:rPr>
                        <a:t>P4.0</a:t>
                      </a:r>
                    </a:p>
                  </a:txBody>
                  <a:tcPr marL="18416" marR="1841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chemeClr val="bg1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Port</a:t>
                      </a:r>
                      <a:endParaRPr lang="en-US" sz="1100" b="1">
                        <a:solidFill>
                          <a:schemeClr val="bg1"/>
                        </a:solidFill>
                        <a:effectLst/>
                        <a:latin typeface="Book Antiqua"/>
                        <a:ea typeface="Times New Roman"/>
                        <a:cs typeface="Times New Roman"/>
                      </a:endParaRPr>
                    </a:p>
                  </a:txBody>
                  <a:tcPr marL="18416" marR="1841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solidFill>
                            <a:schemeClr val="bg1"/>
                          </a:solidFill>
                          <a:effectLst/>
                          <a:latin typeface="Times New Roman"/>
                          <a:ea typeface="Times New Roman"/>
                        </a:rPr>
                        <a:t> </a:t>
                      </a:r>
                    </a:p>
                  </a:txBody>
                  <a:tcPr marL="18416" marR="1841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chemeClr val="bg1"/>
                          </a:solidFill>
                          <a:effectLst/>
                          <a:latin typeface="Times New Roman"/>
                          <a:ea typeface="Times New Roman"/>
                        </a:rPr>
                        <a:t> </a:t>
                      </a:r>
                    </a:p>
                  </a:txBody>
                  <a:tcPr marL="18416" marR="1841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chemeClr val="bg1"/>
                          </a:solidFill>
                          <a:effectLst/>
                          <a:latin typeface="Times New Roman"/>
                          <a:ea typeface="Times New Roman"/>
                        </a:rPr>
                        <a:t>A13</a:t>
                      </a:r>
                    </a:p>
                  </a:txBody>
                  <a:tcPr marL="18416" marR="1841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5"/>
                  </a:ext>
                </a:extLst>
              </a:tr>
              <a:tr h="159976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solidFill>
                            <a:schemeClr val="bg1"/>
                          </a:solidFill>
                          <a:effectLst/>
                          <a:latin typeface="Times New Roman"/>
                          <a:ea typeface="Times New Roman"/>
                        </a:rPr>
                        <a:t>P4.1</a:t>
                      </a:r>
                    </a:p>
                  </a:txBody>
                  <a:tcPr marL="18416" marR="1841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chemeClr val="bg1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Port</a:t>
                      </a:r>
                      <a:endParaRPr lang="en-US" sz="1100" b="1">
                        <a:solidFill>
                          <a:schemeClr val="bg1"/>
                        </a:solidFill>
                        <a:effectLst/>
                        <a:latin typeface="Book Antiqua"/>
                        <a:ea typeface="Times New Roman"/>
                        <a:cs typeface="Times New Roman"/>
                      </a:endParaRPr>
                    </a:p>
                  </a:txBody>
                  <a:tcPr marL="18416" marR="1841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solidFill>
                            <a:schemeClr val="bg1"/>
                          </a:solidFill>
                          <a:effectLst/>
                          <a:latin typeface="Times New Roman"/>
                          <a:ea typeface="Times New Roman"/>
                        </a:rPr>
                        <a:t> </a:t>
                      </a:r>
                    </a:p>
                  </a:txBody>
                  <a:tcPr marL="18416" marR="1841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chemeClr val="bg1"/>
                          </a:solidFill>
                          <a:effectLst/>
                          <a:latin typeface="Times New Roman"/>
                          <a:ea typeface="Times New Roman"/>
                        </a:rPr>
                        <a:t> </a:t>
                      </a:r>
                    </a:p>
                  </a:txBody>
                  <a:tcPr marL="18416" marR="1841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chemeClr val="bg1"/>
                          </a:solidFill>
                          <a:effectLst/>
                          <a:latin typeface="Times New Roman"/>
                          <a:ea typeface="Times New Roman"/>
                        </a:rPr>
                        <a:t>A12</a:t>
                      </a:r>
                    </a:p>
                  </a:txBody>
                  <a:tcPr marL="18416" marR="1841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6"/>
                  </a:ext>
                </a:extLst>
              </a:tr>
              <a:tr h="159976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solidFill>
                            <a:schemeClr val="bg1"/>
                          </a:solidFill>
                          <a:effectLst/>
                          <a:latin typeface="Times New Roman"/>
                          <a:ea typeface="Times New Roman"/>
                        </a:rPr>
                        <a:t>P4.2</a:t>
                      </a:r>
                    </a:p>
                  </a:txBody>
                  <a:tcPr marL="18416" marR="1841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chemeClr val="bg1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Port</a:t>
                      </a:r>
                      <a:endParaRPr lang="en-US" sz="1100" b="1">
                        <a:solidFill>
                          <a:schemeClr val="bg1"/>
                        </a:solidFill>
                        <a:effectLst/>
                        <a:latin typeface="Book Antiqua"/>
                        <a:ea typeface="Times New Roman"/>
                        <a:cs typeface="Times New Roman"/>
                      </a:endParaRPr>
                    </a:p>
                  </a:txBody>
                  <a:tcPr marL="18416" marR="1841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 err="1">
                          <a:solidFill>
                            <a:schemeClr val="bg1"/>
                          </a:solidFill>
                          <a:effectLst/>
                          <a:latin typeface="Times New Roman"/>
                          <a:ea typeface="Times New Roman"/>
                        </a:rPr>
                        <a:t>ACLK</a:t>
                      </a:r>
                      <a:r>
                        <a:rPr lang="en-US" sz="1100" b="1" baseline="30000" dirty="0" err="1">
                          <a:solidFill>
                            <a:schemeClr val="bg1"/>
                          </a:solidFill>
                          <a:effectLst/>
                          <a:latin typeface="Times New Roman"/>
                          <a:ea typeface="Times New Roman"/>
                        </a:rPr>
                        <a:t>b</a:t>
                      </a:r>
                      <a:endParaRPr lang="en-US" sz="1100" b="1" dirty="0">
                        <a:solidFill>
                          <a:schemeClr val="bg1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8416" marR="1841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chemeClr val="bg1"/>
                          </a:solidFill>
                          <a:effectLst/>
                          <a:latin typeface="Times New Roman"/>
                          <a:ea typeface="Times New Roman"/>
                        </a:rPr>
                        <a:t>TA2CLK</a:t>
                      </a:r>
                      <a:r>
                        <a:rPr lang="en-US" sz="1100" b="1" baseline="30000">
                          <a:solidFill>
                            <a:schemeClr val="bg1"/>
                          </a:solidFill>
                          <a:effectLst/>
                          <a:latin typeface="Times New Roman"/>
                          <a:ea typeface="Times New Roman"/>
                        </a:rPr>
                        <a:t>a</a:t>
                      </a:r>
                      <a:endParaRPr lang="en-US" sz="1100" b="1">
                        <a:solidFill>
                          <a:schemeClr val="bg1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8416" marR="1841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chemeClr val="bg1"/>
                          </a:solidFill>
                          <a:effectLst/>
                          <a:latin typeface="Times New Roman"/>
                          <a:ea typeface="Times New Roman"/>
                        </a:rPr>
                        <a:t>A11</a:t>
                      </a:r>
                    </a:p>
                  </a:txBody>
                  <a:tcPr marL="18416" marR="1841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7"/>
                  </a:ext>
                </a:extLst>
              </a:tr>
              <a:tr h="159976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solidFill>
                            <a:schemeClr val="bg1"/>
                          </a:solidFill>
                          <a:effectLst/>
                          <a:latin typeface="Times New Roman"/>
                          <a:ea typeface="Times New Roman"/>
                        </a:rPr>
                        <a:t>P4.3</a:t>
                      </a:r>
                    </a:p>
                  </a:txBody>
                  <a:tcPr marL="18416" marR="1841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chemeClr val="bg1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Port</a:t>
                      </a:r>
                      <a:endParaRPr lang="en-US" sz="1100" b="1">
                        <a:solidFill>
                          <a:schemeClr val="bg1"/>
                        </a:solidFill>
                        <a:effectLst/>
                        <a:latin typeface="Book Antiqua"/>
                        <a:ea typeface="Times New Roman"/>
                        <a:cs typeface="Times New Roman"/>
                      </a:endParaRPr>
                    </a:p>
                  </a:txBody>
                  <a:tcPr marL="18416" marR="1841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 err="1">
                          <a:solidFill>
                            <a:schemeClr val="bg1"/>
                          </a:solidFill>
                          <a:effectLst/>
                          <a:latin typeface="Times New Roman"/>
                          <a:ea typeface="Times New Roman"/>
                        </a:rPr>
                        <a:t>MCLK</a:t>
                      </a:r>
                      <a:r>
                        <a:rPr lang="en-US" sz="1100" b="1" baseline="30000" dirty="0" err="1">
                          <a:solidFill>
                            <a:schemeClr val="bg1"/>
                          </a:solidFill>
                          <a:effectLst/>
                          <a:latin typeface="Times New Roman"/>
                          <a:ea typeface="Times New Roman"/>
                        </a:rPr>
                        <a:t>b</a:t>
                      </a:r>
                      <a:endParaRPr lang="en-US" sz="1100" b="1" dirty="0">
                        <a:solidFill>
                          <a:schemeClr val="bg1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8416" marR="1841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chemeClr val="bg1"/>
                          </a:solidFill>
                          <a:effectLst/>
                          <a:latin typeface="Times New Roman"/>
                          <a:ea typeface="Times New Roman"/>
                        </a:rPr>
                        <a:t>RTCCLK</a:t>
                      </a:r>
                      <a:r>
                        <a:rPr lang="en-US" sz="1100" b="1" baseline="30000">
                          <a:solidFill>
                            <a:schemeClr val="bg1"/>
                          </a:solidFill>
                          <a:effectLst/>
                          <a:latin typeface="Times New Roman"/>
                          <a:ea typeface="Times New Roman"/>
                        </a:rPr>
                        <a:t>b</a:t>
                      </a:r>
                      <a:endParaRPr lang="en-US" sz="1100" b="1">
                        <a:solidFill>
                          <a:schemeClr val="bg1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8416" marR="1841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chemeClr val="bg1"/>
                          </a:solidFill>
                          <a:effectLst/>
                          <a:latin typeface="Times New Roman"/>
                          <a:ea typeface="Times New Roman"/>
                        </a:rPr>
                        <a:t>A10</a:t>
                      </a:r>
                    </a:p>
                  </a:txBody>
                  <a:tcPr marL="18416" marR="1841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8"/>
                  </a:ext>
                </a:extLst>
              </a:tr>
              <a:tr h="159976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solidFill>
                            <a:schemeClr val="bg1"/>
                          </a:solidFill>
                          <a:effectLst/>
                          <a:latin typeface="Times New Roman"/>
                          <a:ea typeface="Times New Roman"/>
                        </a:rPr>
                        <a:t>P4.4</a:t>
                      </a:r>
                    </a:p>
                  </a:txBody>
                  <a:tcPr marL="18416" marR="1841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chemeClr val="bg1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Port</a:t>
                      </a:r>
                      <a:endParaRPr lang="en-US" sz="1100" b="1">
                        <a:solidFill>
                          <a:schemeClr val="bg1"/>
                        </a:solidFill>
                        <a:effectLst/>
                        <a:latin typeface="Book Antiqua"/>
                        <a:ea typeface="Times New Roman"/>
                        <a:cs typeface="Times New Roman"/>
                      </a:endParaRPr>
                    </a:p>
                  </a:txBody>
                  <a:tcPr marL="18416" marR="1841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 err="1">
                          <a:solidFill>
                            <a:schemeClr val="bg1"/>
                          </a:solidFill>
                          <a:effectLst/>
                          <a:latin typeface="Times New Roman"/>
                          <a:ea typeface="Times New Roman"/>
                        </a:rPr>
                        <a:t>HSMCLK</a:t>
                      </a:r>
                      <a:r>
                        <a:rPr lang="en-US" sz="1100" b="1" baseline="30000" dirty="0" err="1">
                          <a:solidFill>
                            <a:schemeClr val="bg1"/>
                          </a:solidFill>
                          <a:effectLst/>
                          <a:latin typeface="Times New Roman"/>
                          <a:ea typeface="Times New Roman"/>
                        </a:rPr>
                        <a:t>b</a:t>
                      </a:r>
                      <a:endParaRPr lang="en-US" sz="1100" b="1" dirty="0">
                        <a:solidFill>
                          <a:schemeClr val="bg1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8416" marR="1841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chemeClr val="bg1"/>
                          </a:solidFill>
                          <a:effectLst/>
                          <a:latin typeface="Times New Roman"/>
                          <a:ea typeface="Times New Roman"/>
                        </a:rPr>
                        <a:t>SVMHOUT</a:t>
                      </a:r>
                      <a:r>
                        <a:rPr lang="en-US" sz="1100" b="1" baseline="30000">
                          <a:solidFill>
                            <a:schemeClr val="bg1"/>
                          </a:solidFill>
                          <a:effectLst/>
                          <a:latin typeface="Times New Roman"/>
                          <a:ea typeface="Times New Roman"/>
                        </a:rPr>
                        <a:t>b</a:t>
                      </a:r>
                      <a:endParaRPr lang="en-US" sz="1100" b="1">
                        <a:solidFill>
                          <a:schemeClr val="bg1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8416" marR="1841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solidFill>
                            <a:schemeClr val="bg1"/>
                          </a:solidFill>
                          <a:effectLst/>
                          <a:latin typeface="Times New Roman"/>
                          <a:ea typeface="Times New Roman"/>
                        </a:rPr>
                        <a:t>A9</a:t>
                      </a:r>
                    </a:p>
                  </a:txBody>
                  <a:tcPr marL="18416" marR="1841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9"/>
                  </a:ext>
                </a:extLst>
              </a:tr>
              <a:tr h="159976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solidFill>
                            <a:schemeClr val="bg1"/>
                          </a:solidFill>
                          <a:effectLst/>
                          <a:latin typeface="Times New Roman"/>
                          <a:ea typeface="Times New Roman"/>
                        </a:rPr>
                        <a:t>P4.5</a:t>
                      </a:r>
                    </a:p>
                  </a:txBody>
                  <a:tcPr marL="18416" marR="1841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chemeClr val="bg1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Port</a:t>
                      </a:r>
                      <a:endParaRPr lang="en-US" sz="1100" b="1">
                        <a:solidFill>
                          <a:schemeClr val="bg1"/>
                        </a:solidFill>
                        <a:effectLst/>
                        <a:latin typeface="Book Antiqua"/>
                        <a:ea typeface="Times New Roman"/>
                        <a:cs typeface="Times New Roman"/>
                      </a:endParaRPr>
                    </a:p>
                  </a:txBody>
                  <a:tcPr marL="18416" marR="1841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solidFill>
                            <a:schemeClr val="bg1"/>
                          </a:solidFill>
                          <a:effectLst/>
                          <a:latin typeface="Times New Roman"/>
                          <a:ea typeface="Times New Roman"/>
                        </a:rPr>
                        <a:t> </a:t>
                      </a:r>
                    </a:p>
                  </a:txBody>
                  <a:tcPr marL="18416" marR="1841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chemeClr val="bg1"/>
                          </a:solidFill>
                          <a:effectLst/>
                          <a:latin typeface="Times New Roman"/>
                          <a:ea typeface="Times New Roman"/>
                        </a:rPr>
                        <a:t> </a:t>
                      </a:r>
                    </a:p>
                  </a:txBody>
                  <a:tcPr marL="18416" marR="1841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solidFill>
                            <a:schemeClr val="bg1"/>
                          </a:solidFill>
                          <a:effectLst/>
                          <a:latin typeface="Times New Roman"/>
                          <a:ea typeface="Times New Roman"/>
                        </a:rPr>
                        <a:t>A8</a:t>
                      </a:r>
                    </a:p>
                  </a:txBody>
                  <a:tcPr marL="18416" marR="1841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0"/>
                  </a:ext>
                </a:extLst>
              </a:tr>
              <a:tr h="159976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solidFill>
                            <a:schemeClr val="bg1"/>
                          </a:solidFill>
                          <a:effectLst/>
                          <a:latin typeface="Times New Roman"/>
                          <a:ea typeface="Times New Roman"/>
                        </a:rPr>
                        <a:t>P4.6</a:t>
                      </a:r>
                    </a:p>
                  </a:txBody>
                  <a:tcPr marL="18416" marR="1841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chemeClr val="bg1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Port</a:t>
                      </a:r>
                      <a:endParaRPr lang="en-US" sz="1100" b="1">
                        <a:solidFill>
                          <a:schemeClr val="bg1"/>
                        </a:solidFill>
                        <a:effectLst/>
                        <a:latin typeface="Book Antiqua"/>
                        <a:ea typeface="Times New Roman"/>
                        <a:cs typeface="Times New Roman"/>
                      </a:endParaRPr>
                    </a:p>
                  </a:txBody>
                  <a:tcPr marL="18416" marR="1841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solidFill>
                            <a:schemeClr val="bg1"/>
                          </a:solidFill>
                          <a:effectLst/>
                          <a:latin typeface="Times New Roman"/>
                          <a:ea typeface="Times New Roman"/>
                        </a:rPr>
                        <a:t> </a:t>
                      </a:r>
                    </a:p>
                  </a:txBody>
                  <a:tcPr marL="18416" marR="1841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solidFill>
                            <a:schemeClr val="bg1"/>
                          </a:solidFill>
                          <a:effectLst/>
                          <a:latin typeface="Times New Roman"/>
                          <a:ea typeface="Times New Roman"/>
                        </a:rPr>
                        <a:t> </a:t>
                      </a:r>
                    </a:p>
                  </a:txBody>
                  <a:tcPr marL="18416" marR="1841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solidFill>
                            <a:schemeClr val="bg1"/>
                          </a:solidFill>
                          <a:effectLst/>
                          <a:latin typeface="Times New Roman"/>
                          <a:ea typeface="Times New Roman"/>
                        </a:rPr>
                        <a:t>A7</a:t>
                      </a:r>
                    </a:p>
                  </a:txBody>
                  <a:tcPr marL="18416" marR="1841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1"/>
                  </a:ext>
                </a:extLst>
              </a:tr>
              <a:tr h="159976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solidFill>
                            <a:schemeClr val="bg1"/>
                          </a:solidFill>
                          <a:effectLst/>
                          <a:latin typeface="Times New Roman"/>
                          <a:ea typeface="Times New Roman"/>
                        </a:rPr>
                        <a:t>P4.7</a:t>
                      </a:r>
                    </a:p>
                  </a:txBody>
                  <a:tcPr marL="18416" marR="1841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solidFill>
                            <a:schemeClr val="bg1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Port</a:t>
                      </a:r>
                      <a:endParaRPr lang="en-US" sz="1100" b="1" dirty="0">
                        <a:solidFill>
                          <a:schemeClr val="bg1"/>
                        </a:solidFill>
                        <a:effectLst/>
                        <a:latin typeface="Book Antiqua"/>
                        <a:ea typeface="Times New Roman"/>
                        <a:cs typeface="Times New Roman"/>
                      </a:endParaRPr>
                    </a:p>
                  </a:txBody>
                  <a:tcPr marL="18416" marR="1841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solidFill>
                            <a:schemeClr val="bg1"/>
                          </a:solidFill>
                          <a:effectLst/>
                          <a:latin typeface="Times New Roman"/>
                          <a:ea typeface="Times New Roman"/>
                        </a:rPr>
                        <a:t> </a:t>
                      </a:r>
                    </a:p>
                  </a:txBody>
                  <a:tcPr marL="18416" marR="1841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solidFill>
                            <a:schemeClr val="bg1"/>
                          </a:solidFill>
                          <a:effectLst/>
                          <a:latin typeface="Times New Roman"/>
                          <a:ea typeface="Times New Roman"/>
                        </a:rPr>
                        <a:t> </a:t>
                      </a:r>
                    </a:p>
                  </a:txBody>
                  <a:tcPr marL="18416" marR="1841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solidFill>
                            <a:schemeClr val="bg1"/>
                          </a:solidFill>
                          <a:effectLst/>
                          <a:latin typeface="Times New Roman"/>
                          <a:ea typeface="Times New Roman"/>
                        </a:rPr>
                        <a:t>A6</a:t>
                      </a:r>
                    </a:p>
                  </a:txBody>
                  <a:tcPr marL="18416" marR="1841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2"/>
                  </a:ext>
                </a:extLst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88471"/>
            <a:ext cx="8229600" cy="400110"/>
          </a:xfrm>
          <a:noFill/>
        </p:spPr>
        <p:txBody>
          <a:bodyPr wrap="square" rtlCol="0">
            <a:spAutoFit/>
          </a:bodyPr>
          <a:lstStyle/>
          <a:p>
            <a:r>
              <a:rPr lang="en-US" sz="2000" b="1" kern="1200" dirty="0">
                <a:solidFill>
                  <a:srgbClr val="FF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Partial Table of Alternate Pin Functions</a:t>
            </a:r>
          </a:p>
        </p:txBody>
      </p:sp>
      <p:sp>
        <p:nvSpPr>
          <p:cNvPr id="4" name="Rectangle 3"/>
          <p:cNvSpPr/>
          <p:nvPr/>
        </p:nvSpPr>
        <p:spPr>
          <a:xfrm>
            <a:off x="152400" y="6040812"/>
            <a:ext cx="89916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SEL1 and SEL0 bits on the MSP432 specify alternate functions.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1" i="1" u="none" strike="noStrike" kern="1200" cap="none" spc="0" normalizeH="0" baseline="0" noProof="0" dirty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P1.2 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and </a:t>
            </a:r>
            <a:r>
              <a:rPr kumimoji="0" lang="en-US" altLang="en-US" sz="1600" b="1" i="1" u="none" strike="noStrike" kern="1200" cap="none" spc="0" normalizeH="0" baseline="0" noProof="0" dirty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P1.3 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are hardwired to the serial port to USB interface.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FF00FF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 rot="16200000">
            <a:off x="-1305370" y="2780763"/>
            <a:ext cx="3276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FF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Table 4.1 in Valvano’s textbook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11478" y="152400"/>
            <a:ext cx="6224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Default                   Primary               Secondary           Tertiary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6611779"/>
            <a:ext cx="9144000" cy="25391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00FF00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Times New Roman" panose="02020603050405020304" pitchFamily="18" charset="0"/>
              </a:rPr>
              <a:t>Dr. Nabeeh Kandalaft		EGR226 Grand valley State University		</a:t>
            </a:r>
          </a:p>
        </p:txBody>
      </p:sp>
      <p:grpSp>
        <p:nvGrpSpPr>
          <p:cNvPr id="42" name="Group 41"/>
          <p:cNvGrpSpPr/>
          <p:nvPr/>
        </p:nvGrpSpPr>
        <p:grpSpPr>
          <a:xfrm>
            <a:off x="5257800" y="1905000"/>
            <a:ext cx="3611291" cy="1905000"/>
            <a:chOff x="1157600" y="2834640"/>
            <a:chExt cx="3926244" cy="1965960"/>
          </a:xfrm>
        </p:grpSpPr>
        <p:sp>
          <p:nvSpPr>
            <p:cNvPr id="43" name="Rectangle 42"/>
            <p:cNvSpPr/>
            <p:nvPr/>
          </p:nvSpPr>
          <p:spPr>
            <a:xfrm>
              <a:off x="1212003" y="2873188"/>
              <a:ext cx="3028688" cy="1927412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3424280" y="3595968"/>
              <a:ext cx="646441" cy="1156447"/>
            </a:xfrm>
            <a:prstGeom prst="rect">
              <a:avLst/>
            </a:prstGeom>
            <a:solidFill>
              <a:srgbClr val="00FF00"/>
            </a:solidFill>
            <a:ln w="38100">
              <a:solidFill>
                <a:srgbClr val="00FF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cxnSp>
          <p:nvCxnSpPr>
            <p:cNvPr id="45" name="Straight Connector 44"/>
            <p:cNvCxnSpPr/>
            <p:nvPr/>
          </p:nvCxnSpPr>
          <p:spPr>
            <a:xfrm>
              <a:off x="3801370" y="3355041"/>
              <a:ext cx="0" cy="240926"/>
            </a:xfrm>
            <a:prstGeom prst="line">
              <a:avLst/>
            </a:prstGeom>
            <a:ln w="381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>
              <a:off x="3909110" y="3355041"/>
              <a:ext cx="0" cy="240926"/>
            </a:xfrm>
            <a:prstGeom prst="line">
              <a:avLst/>
            </a:prstGeom>
            <a:ln w="381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7" name="Group 46"/>
            <p:cNvGrpSpPr/>
            <p:nvPr/>
          </p:nvGrpSpPr>
          <p:grpSpPr>
            <a:xfrm>
              <a:off x="3086378" y="3781481"/>
              <a:ext cx="441735" cy="57822"/>
              <a:chOff x="2057400" y="4191000"/>
              <a:chExt cx="624840" cy="91440"/>
            </a:xfrm>
          </p:grpSpPr>
          <p:cxnSp>
            <p:nvCxnSpPr>
              <p:cNvPr id="72" name="Straight Connector 71"/>
              <p:cNvCxnSpPr/>
              <p:nvPr/>
            </p:nvCxnSpPr>
            <p:spPr>
              <a:xfrm>
                <a:off x="2057400" y="4224020"/>
                <a:ext cx="533400" cy="0"/>
              </a:xfrm>
              <a:prstGeom prst="line">
                <a:avLst/>
              </a:prstGeom>
              <a:ln w="38100">
                <a:solidFill>
                  <a:srgbClr val="0000F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3" name="Oval 72"/>
              <p:cNvSpPr/>
              <p:nvPr/>
            </p:nvSpPr>
            <p:spPr>
              <a:xfrm>
                <a:off x="2590800" y="4191000"/>
                <a:ext cx="91440" cy="91440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48" name="Group 47"/>
            <p:cNvGrpSpPr/>
            <p:nvPr/>
          </p:nvGrpSpPr>
          <p:grpSpPr>
            <a:xfrm>
              <a:off x="3086378" y="3998083"/>
              <a:ext cx="441735" cy="57822"/>
              <a:chOff x="2057400" y="4191000"/>
              <a:chExt cx="624840" cy="91440"/>
            </a:xfrm>
          </p:grpSpPr>
          <p:cxnSp>
            <p:nvCxnSpPr>
              <p:cNvPr id="70" name="Straight Connector 69"/>
              <p:cNvCxnSpPr/>
              <p:nvPr/>
            </p:nvCxnSpPr>
            <p:spPr>
              <a:xfrm>
                <a:off x="2057400" y="4224020"/>
                <a:ext cx="533400" cy="0"/>
              </a:xfrm>
              <a:prstGeom prst="line">
                <a:avLst/>
              </a:prstGeom>
              <a:ln w="38100">
                <a:solidFill>
                  <a:srgbClr val="0000F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1" name="Oval 70"/>
              <p:cNvSpPr/>
              <p:nvPr/>
            </p:nvSpPr>
            <p:spPr>
              <a:xfrm>
                <a:off x="2590800" y="4191000"/>
                <a:ext cx="91440" cy="91440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49" name="Group 48"/>
            <p:cNvGrpSpPr/>
            <p:nvPr/>
          </p:nvGrpSpPr>
          <p:grpSpPr>
            <a:xfrm>
              <a:off x="3086378" y="4230639"/>
              <a:ext cx="441735" cy="57822"/>
              <a:chOff x="2057400" y="4191000"/>
              <a:chExt cx="624840" cy="91440"/>
            </a:xfrm>
          </p:grpSpPr>
          <p:cxnSp>
            <p:nvCxnSpPr>
              <p:cNvPr id="68" name="Straight Connector 67"/>
              <p:cNvCxnSpPr/>
              <p:nvPr/>
            </p:nvCxnSpPr>
            <p:spPr>
              <a:xfrm>
                <a:off x="2057400" y="4224020"/>
                <a:ext cx="533400" cy="0"/>
              </a:xfrm>
              <a:prstGeom prst="line">
                <a:avLst/>
              </a:prstGeom>
              <a:ln w="38100">
                <a:solidFill>
                  <a:srgbClr val="0000F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9" name="Oval 68"/>
              <p:cNvSpPr/>
              <p:nvPr/>
            </p:nvSpPr>
            <p:spPr>
              <a:xfrm>
                <a:off x="2590800" y="4191000"/>
                <a:ext cx="91440" cy="91440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50" name="Group 49"/>
            <p:cNvGrpSpPr/>
            <p:nvPr/>
          </p:nvGrpSpPr>
          <p:grpSpPr>
            <a:xfrm>
              <a:off x="3083571" y="4471566"/>
              <a:ext cx="441735" cy="57822"/>
              <a:chOff x="2057400" y="4191000"/>
              <a:chExt cx="624840" cy="91440"/>
            </a:xfrm>
          </p:grpSpPr>
          <p:cxnSp>
            <p:nvCxnSpPr>
              <p:cNvPr id="66" name="Straight Connector 65"/>
              <p:cNvCxnSpPr/>
              <p:nvPr/>
            </p:nvCxnSpPr>
            <p:spPr>
              <a:xfrm>
                <a:off x="2057400" y="4224020"/>
                <a:ext cx="533400" cy="0"/>
              </a:xfrm>
              <a:prstGeom prst="line">
                <a:avLst/>
              </a:prstGeom>
              <a:ln w="38100">
                <a:solidFill>
                  <a:srgbClr val="0000F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7" name="Oval 66"/>
              <p:cNvSpPr/>
              <p:nvPr/>
            </p:nvSpPr>
            <p:spPr>
              <a:xfrm>
                <a:off x="2590800" y="4191000"/>
                <a:ext cx="91440" cy="91440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51" name="TextBox 50"/>
            <p:cNvSpPr txBox="1"/>
            <p:nvPr/>
          </p:nvSpPr>
          <p:spPr>
            <a:xfrm>
              <a:off x="1610498" y="3636318"/>
              <a:ext cx="143500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General Purpose I/O</a:t>
              </a: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1285659" y="3843176"/>
              <a:ext cx="176522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Primary Module Function</a:t>
              </a: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1157600" y="4076875"/>
              <a:ext cx="189186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Secondary Module Function</a:t>
              </a: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1298989" y="4331008"/>
              <a:ext cx="176522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Tertiary Module Function</a:t>
              </a: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3232862" y="3556000"/>
              <a:ext cx="25519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3223065" y="3788555"/>
              <a:ext cx="25519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3215109" y="4012956"/>
              <a:ext cx="25519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3205927" y="4253883"/>
              <a:ext cx="25519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3</a:t>
              </a: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2877816" y="2964863"/>
              <a:ext cx="136287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MUX bits of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PxSEL0 &amp; PxSEL1</a:t>
              </a: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4279892" y="4122794"/>
              <a:ext cx="107740" cy="254134"/>
            </a:xfrm>
            <a:prstGeom prst="rect">
              <a:avLst/>
            </a:prstGeom>
            <a:solidFill>
              <a:srgbClr val="FF00FF"/>
            </a:solidFill>
            <a:ln w="28575">
              <a:solidFill>
                <a:srgbClr val="FF00FF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4209887" y="4396437"/>
              <a:ext cx="87395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Pin of Chip</a:t>
              </a:r>
            </a:p>
          </p:txBody>
        </p:sp>
        <p:cxnSp>
          <p:nvCxnSpPr>
            <p:cNvPr id="62" name="Straight Connector 61"/>
            <p:cNvCxnSpPr/>
            <p:nvPr/>
          </p:nvCxnSpPr>
          <p:spPr>
            <a:xfrm flipH="1">
              <a:off x="1238411" y="2857126"/>
              <a:ext cx="3038273" cy="0"/>
            </a:xfrm>
            <a:prstGeom prst="line">
              <a:avLst/>
            </a:prstGeom>
            <a:ln w="381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 flipH="1" flipV="1">
              <a:off x="1206937" y="2834640"/>
              <a:ext cx="31474" cy="1965960"/>
            </a:xfrm>
            <a:prstGeom prst="line">
              <a:avLst/>
            </a:prstGeom>
            <a:ln w="381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 flipH="1" flipV="1">
              <a:off x="4260291" y="2834640"/>
              <a:ext cx="0" cy="1965960"/>
            </a:xfrm>
            <a:prstGeom prst="line">
              <a:avLst/>
            </a:prstGeom>
            <a:ln w="381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 flipH="1">
              <a:off x="1222019" y="4800600"/>
              <a:ext cx="3038273" cy="0"/>
            </a:xfrm>
            <a:prstGeom prst="line">
              <a:avLst/>
            </a:prstGeom>
            <a:ln w="381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935949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76200"/>
            <a:ext cx="8915400" cy="838200"/>
          </a:xfr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fontAlgn="base">
              <a:spcAft>
                <a:spcPct val="0"/>
              </a:spcAft>
            </a:pPr>
            <a:r>
              <a:rPr lang="en-US" sz="2800" b="1" dirty="0">
                <a:solidFill>
                  <a:srgbClr val="FF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Check Clock Signals After Setting in CS Module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48478" y="1219200"/>
            <a:ext cx="85344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FF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After setting the clock signals, especially after setting up an external crystal oscillator  verify that the clocks were set correctly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FF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09600" y="3200400"/>
            <a:ext cx="81534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FF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/* Step 4: Output MCLK to port pin to demonstrate 48MHz operation */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   P4-&gt;DIR    |=      BIT3 | BIT4;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   P4-&gt;SEL0  |=      BIT3 | BIT4;                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FF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// Output MCLK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   P4-&gt;SEL1 &amp;= ~ (BIT3 | BIT4);</a:t>
            </a:r>
          </a:p>
        </p:txBody>
      </p:sp>
    </p:spTree>
    <p:extLst>
      <p:ext uri="{BB962C8B-B14F-4D97-AF65-F5344CB8AC3E}">
        <p14:creationId xmlns:p14="http://schemas.microsoft.com/office/powerpoint/2010/main" val="12189505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1212kkkkkkkkk">
  <a:themeElements>
    <a:clrScheme name="Diseño predeterminad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iseño predeterminado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FF"/>
        </a:solidFill>
        <a:ln>
          <a:noFill/>
        </a:ln>
      </a:spPr>
      <a:bodyPr rtlCol="0" anchor="ctr"/>
      <a:lstStyle>
        <a:defPPr algn="ctr">
          <a:defRPr sz="1200" b="1" dirty="0" smtClean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defRPr>
        </a:defPPr>
      </a:lstStyle>
      <a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a:style>
    </a:spDef>
  </a:objectDefaults>
  <a:extraClrSchemeLst>
    <a:extraClrScheme>
      <a:clrScheme name="Diseño predeterminad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4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21411</TotalTime>
  <Words>5369</Words>
  <Application>Microsoft Office PowerPoint</Application>
  <PresentationFormat>On-screen Show (4:3)</PresentationFormat>
  <Paragraphs>1798</Paragraphs>
  <Slides>34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34</vt:i4>
      </vt:variant>
    </vt:vector>
  </HeadingPairs>
  <TitlesOfParts>
    <vt:vector size="50" baseType="lpstr">
      <vt:lpstr>Algerian</vt:lpstr>
      <vt:lpstr>Arial</vt:lpstr>
      <vt:lpstr>Arial Black</vt:lpstr>
      <vt:lpstr>Book Antiqua</vt:lpstr>
      <vt:lpstr>Calibri</vt:lpstr>
      <vt:lpstr>Calibri Light</vt:lpstr>
      <vt:lpstr>Consolas</vt:lpstr>
      <vt:lpstr>Cooper Black</vt:lpstr>
      <vt:lpstr>Courier New</vt:lpstr>
      <vt:lpstr>Times</vt:lpstr>
      <vt:lpstr>Times New Roman</vt:lpstr>
      <vt:lpstr>Wingdings</vt:lpstr>
      <vt:lpstr>Office Theme</vt:lpstr>
      <vt:lpstr>2_1212kkkkkkkkk</vt:lpstr>
      <vt:lpstr>1_Office Theme</vt:lpstr>
      <vt:lpstr>4_Office Theme</vt:lpstr>
      <vt:lpstr>PowerPoint Presentation</vt:lpstr>
      <vt:lpstr>Topic for today’s lecture</vt:lpstr>
      <vt:lpstr>The ST7735R TFT LCD Controller/Driver</vt:lpstr>
      <vt:lpstr>The ST7735R TFT LCD Controller/Driver</vt:lpstr>
      <vt:lpstr>PowerPoint Presentation</vt:lpstr>
      <vt:lpstr>Check Clock Signals After Setting in CS Module</vt:lpstr>
      <vt:lpstr>PowerPoint Presentation</vt:lpstr>
      <vt:lpstr>Partial Table of Alternate Pin Functions</vt:lpstr>
      <vt:lpstr>Check Clock Signals After Setting in CS Module</vt:lpstr>
      <vt:lpstr>MSP432 eUSCI in SPI mode</vt:lpstr>
      <vt:lpstr>Basic Master Mode SPI C Code</vt:lpstr>
      <vt:lpstr>C code to control pixels on an LCD matrix display</vt:lpstr>
      <vt:lpstr>C code to control pixels on an LCD matrix display</vt:lpstr>
      <vt:lpstr>C code to control pixels on an LCD matrix display</vt:lpstr>
      <vt:lpstr>C code to control pixels on an LCD matrix display</vt:lpstr>
      <vt:lpstr>Code to set up the ST7735 LCD Controller</vt:lpstr>
      <vt:lpstr>Embedded Systems Design</vt:lpstr>
      <vt:lpstr>Structured  Design</vt:lpstr>
      <vt:lpstr>The System Requirements Specification (SyRS)</vt:lpstr>
      <vt:lpstr>The SYstem Requirements Specification</vt:lpstr>
      <vt:lpstr>Verification vs Validation</vt:lpstr>
      <vt:lpstr>The SYstem Requirements Specification</vt:lpstr>
      <vt:lpstr>Developing a System Architecture</vt:lpstr>
      <vt:lpstr>System Architecture – UML Statechart Diagram</vt:lpstr>
      <vt:lpstr>UML Behavioral State Machine</vt:lpstr>
      <vt:lpstr>UML Behavioral State Machine</vt:lpstr>
      <vt:lpstr>PowerPoint Presentation</vt:lpstr>
      <vt:lpstr>PowerPoint Presentation</vt:lpstr>
      <vt:lpstr>PowerPoint Presentation</vt:lpstr>
      <vt:lpstr>PowerPoint Presentation</vt:lpstr>
      <vt:lpstr>UML Behavioral State Machine</vt:lpstr>
      <vt:lpstr>UML Behavioral State Machine</vt:lpstr>
      <vt:lpstr>Describing a system as a state machine</vt:lpstr>
      <vt:lpstr>Software Implementation of State Machine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EGR 214 Circuit Analysis I</dc:title>
  <dc:creator>bossemeyer</dc:creator>
  <cp:lastModifiedBy>Nabeeh Kandalaft</cp:lastModifiedBy>
  <cp:revision>917</cp:revision>
  <cp:lastPrinted>2013-10-17T12:00:37Z</cp:lastPrinted>
  <dcterms:created xsi:type="dcterms:W3CDTF">2011-01-03T01:51:49Z</dcterms:created>
  <dcterms:modified xsi:type="dcterms:W3CDTF">2022-10-02T23:52:08Z</dcterms:modified>
</cp:coreProperties>
</file>